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5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256" r:id="rId2"/>
    <p:sldId id="298" r:id="rId3"/>
    <p:sldId id="347" r:id="rId4"/>
    <p:sldId id="330" r:id="rId5"/>
    <p:sldId id="340" r:id="rId6"/>
    <p:sldId id="354" r:id="rId7"/>
    <p:sldId id="355" r:id="rId8"/>
    <p:sldId id="348" r:id="rId9"/>
    <p:sldId id="342" r:id="rId10"/>
    <p:sldId id="370" r:id="rId11"/>
    <p:sldId id="371" r:id="rId12"/>
    <p:sldId id="343" r:id="rId13"/>
    <p:sldId id="380" r:id="rId14"/>
    <p:sldId id="341" r:id="rId15"/>
    <p:sldId id="372" r:id="rId16"/>
    <p:sldId id="327" r:id="rId17"/>
    <p:sldId id="349" r:id="rId18"/>
    <p:sldId id="385" r:id="rId19"/>
    <p:sldId id="332" r:id="rId20"/>
    <p:sldId id="374" r:id="rId21"/>
    <p:sldId id="329" r:id="rId22"/>
    <p:sldId id="381" r:id="rId23"/>
    <p:sldId id="351" r:id="rId24"/>
    <p:sldId id="375" r:id="rId25"/>
    <p:sldId id="382" r:id="rId26"/>
    <p:sldId id="383" r:id="rId27"/>
    <p:sldId id="350" r:id="rId28"/>
    <p:sldId id="326" r:id="rId29"/>
    <p:sldId id="356" r:id="rId30"/>
    <p:sldId id="376" r:id="rId31"/>
    <p:sldId id="366" r:id="rId32"/>
    <p:sldId id="364" r:id="rId33"/>
    <p:sldId id="358" r:id="rId34"/>
    <p:sldId id="378" r:id="rId35"/>
    <p:sldId id="379" r:id="rId36"/>
    <p:sldId id="359" r:id="rId37"/>
    <p:sldId id="360" r:id="rId38"/>
    <p:sldId id="386" r:id="rId39"/>
    <p:sldId id="368" r:id="rId40"/>
  </p:sldIdLst>
  <p:sldSz cx="9144000" cy="6858000" type="screen4x3"/>
  <p:notesSz cx="6797675" cy="987425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FED8F"/>
    <a:srgbClr val="E98F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FECB4D8-DB02-4DC6-A0A2-4F2EBAE1DC90}" styleName="中等深淺樣式 1 - 輔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4C1A8A3-306A-4EB7-A6B1-4F7E0EB9C5D6}" styleName="中等深淺樣式 3 - 輔色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8D230F3-CF80-4859-8CE7-A43EE81993B5}" styleName="淺色樣式 1 - 輔色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46F890A9-2807-4EBB-B81D-B2AA78EC7F39}" styleName="深色樣式 2 - 輔色 5/輔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 autoAdjust="0"/>
    <p:restoredTop sz="96101" autoAdjust="0"/>
  </p:normalViewPr>
  <p:slideViewPr>
    <p:cSldViewPr>
      <p:cViewPr varScale="1">
        <p:scale>
          <a:sx n="106" d="100"/>
          <a:sy n="106" d="100"/>
        </p:scale>
        <p:origin x="176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3306" y="-90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T7622\Desktop\&#26032;&#22686;%20Microsoft%20Excel%20&#24037;&#20316;&#34920;%20(3)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T7622\Desktop\&#26032;&#22686;%20Microsoft%20Excel%20&#24037;&#20316;&#34920;%20(3)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T7622\Desktop\&#26032;&#22686;%20Microsoft%20Excel%20&#24037;&#20316;&#34920;%20(3)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32993;&#34137;&#33841;\~~~&#24615;&#21029;&#24179;&#31561;~~~\112&#24180;\1120107_&#20989;&#36865;&#20154;&#20107;&#34389;&#26412;&#23616;&#24615;&#24179;&#25945;&#26448;\&#26032;&#22686;%20Microsoft%20Excel%20&#24037;&#20316;&#34920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原住民族性別勞動力參與率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D300-4638-8AA3-EEAB2A4FBD7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D300-4638-8AA3-EEAB2A4FBD78}"/>
              </c:ext>
            </c:extLst>
          </c:dPt>
          <c:dLbls>
            <c:dLbl>
              <c:idx val="0"/>
              <c:layout>
                <c:manualLayout>
                  <c:x val="-0.28346179243450809"/>
                  <c:y val="-9.412532017835129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F120FC9-C5DF-4869-95FE-2FC8C84E3D89}" type="CATEGORYNAME">
                      <a:rPr lang="zh-TW" altLang="en-US"/>
                      <a:pPr>
                        <a:defRPr/>
                      </a:pPr>
                      <a:t>[類別名稱]</a:t>
                    </a:fld>
                    <a:r>
                      <a:rPr lang="zh-TW" altLang="en-US" baseline="0"/>
                      <a:t>
</a:t>
                    </a:r>
                    <a:fld id="{C639C11F-6F85-49EF-B43F-A231A1F6B29F}" type="VALUE">
                      <a:rPr lang="en-US" altLang="zh-TW" baseline="0"/>
                      <a:pPr>
                        <a:defRPr/>
                      </a:pPr>
                      <a:t>[值]</a:t>
                    </a:fld>
                    <a:endParaRPr lang="zh-TW" altLang="en-US" baseline="0"/>
                  </a:p>
                </c:rich>
              </c:tx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TW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682875264270612"/>
                      <c:h val="0.2571036112955760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300-4638-8AA3-EEAB2A4FBD78}"/>
                </c:ext>
              </c:extLst>
            </c:dLbl>
            <c:dLbl>
              <c:idx val="1"/>
              <c:layout>
                <c:manualLayout>
                  <c:x val="9.1396569614844658E-2"/>
                  <c:y val="1.35229895961799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1951DBA-0383-47F7-8755-7E8F48B0692C}" type="CATEGORYNAME">
                      <a:rPr lang="zh-TW" altLang="en-US"/>
                      <a:pPr>
                        <a:defRPr/>
                      </a:pPr>
                      <a:t>[類別名稱]</a:t>
                    </a:fld>
                    <a:r>
                      <a:rPr lang="zh-TW" altLang="en-US" baseline="0"/>
                      <a:t>
</a:t>
                    </a:r>
                    <a:fld id="{6D061983-A586-4818-ADE1-A0669A380850}" type="VALUE">
                      <a:rPr lang="en-US" altLang="zh-TW" baseline="0"/>
                      <a:pPr>
                        <a:defRPr/>
                      </a:pPr>
                      <a:t>[值]</a:t>
                    </a:fld>
                    <a:endParaRPr lang="zh-TW" altLang="en-US" baseline="0"/>
                  </a:p>
                </c:rich>
              </c:tx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TW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97815362931642"/>
                      <c:h val="0.2671437719381463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300-4638-8AA3-EEAB2A4FBD78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工作表1!$A$2:$A$3</c:f>
              <c:strCache>
                <c:ptCount val="2"/>
                <c:pt idx="0">
                  <c:v>原住民族男性</c:v>
                </c:pt>
                <c:pt idx="1">
                  <c:v>原住民族女性</c:v>
                </c:pt>
              </c:strCache>
            </c:strRef>
          </c:cat>
          <c:val>
            <c:numRef>
              <c:f>工作表1!$B$2:$B$3</c:f>
              <c:numCache>
                <c:formatCode>0.00%</c:formatCode>
                <c:ptCount val="2"/>
                <c:pt idx="0">
                  <c:v>0.69350000000000001</c:v>
                </c:pt>
                <c:pt idx="1">
                  <c:v>0.50180000000000002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300-4638-8AA3-EEAB2A4FBD78}"/>
            </c:ext>
          </c:extLst>
        </c:ser>
        <c:dLbls>
          <c:dLblPos val="ctr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TW" altLang="zh-TW" sz="2200" b="1" i="0" u="none" strike="noStrike" baseline="0" dirty="0">
                <a:effectLst/>
              </a:rPr>
              <a:t>原住民族性別</a:t>
            </a:r>
            <a:r>
              <a:rPr lang="zh-TW" altLang="en-US" dirty="0"/>
              <a:t>失業率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失業率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67D-475A-A631-9F5B11370C4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67D-475A-A631-9F5B11370C4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067D-475A-A631-9F5B11370C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694BDDDD-0516-4024-B24B-291AD1F4EB9B}" type="VALUE">
                      <a:rPr lang="en-US" altLang="zh-TW"/>
                      <a:pPr/>
                      <a:t>[值]</a:t>
                    </a:fld>
                    <a:endParaRPr lang="zh-TW" alt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67D-475A-A631-9F5B11370C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15CF5411-DC08-4426-8621-DE25D4A1B55B}" type="VALUE">
                      <a:rPr lang="en-US" altLang="zh-TW"/>
                      <a:pPr/>
                      <a:t>[值]</a:t>
                    </a:fld>
                    <a:endParaRPr lang="zh-TW" alt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067D-475A-A631-9F5B11370C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27933A0C-0B7D-4017-95ED-DC26310F6029}" type="VALUE">
                      <a:rPr lang="en-US" altLang="zh-TW"/>
                      <a:pPr/>
                      <a:t>[值]</a:t>
                    </a:fld>
                    <a:endParaRPr lang="zh-TW" alt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067D-475A-A631-9F5B11370C49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工作表1!$A$2:$A$4</c:f>
              <c:strCache>
                <c:ptCount val="3"/>
                <c:pt idx="0">
                  <c:v>原住民族女性</c:v>
                </c:pt>
                <c:pt idx="1">
                  <c:v>原住民族男性</c:v>
                </c:pt>
                <c:pt idx="2">
                  <c:v>一般民眾女性</c:v>
                </c:pt>
              </c:strCache>
            </c:strRef>
          </c:cat>
          <c:val>
            <c:numRef>
              <c:f>工作表1!$B$2:$B$4</c:f>
              <c:numCache>
                <c:formatCode>0.00%</c:formatCode>
                <c:ptCount val="3"/>
                <c:pt idx="0">
                  <c:v>5.11E-2</c:v>
                </c:pt>
                <c:pt idx="1">
                  <c:v>4.6899999999999997E-2</c:v>
                </c:pt>
                <c:pt idx="2">
                  <c:v>3.7999999999999999E-2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67D-475A-A631-9F5B11370C4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TW" altLang="en-US" b="1" dirty="0"/>
              <a:t>原住民族女性失業與就業人口數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工作表1!$A$1</c:f>
              <c:strCache>
                <c:ptCount val="1"/>
                <c:pt idx="0">
                  <c:v>原住民女性就業人口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TW"/>
                      <a:t>129,132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4CB-4616-919B-29BF81B784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工作表1!$B$1</c:f>
              <c:numCache>
                <c:formatCode>#,##0</c:formatCode>
                <c:ptCount val="1"/>
                <c:pt idx="0">
                  <c:v>129132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4CB-4616-919B-29BF81B784BE}"/>
            </c:ext>
          </c:extLst>
        </c:ser>
        <c:ser>
          <c:idx val="1"/>
          <c:order val="1"/>
          <c:tx>
            <c:strRef>
              <c:f>工作表1!$A$2</c:f>
              <c:strCache>
                <c:ptCount val="1"/>
                <c:pt idx="0">
                  <c:v>原住民女性失業人口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TW"/>
                      <a:t>5,192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4CB-4616-919B-29BF81B784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工作表1!$B$2</c:f>
              <c:numCache>
                <c:formatCode>#,##0</c:formatCode>
                <c:ptCount val="1"/>
                <c:pt idx="0">
                  <c:v>5192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4CB-4616-919B-29BF81B784B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790245344"/>
        <c:axId val="790247008"/>
        <c:axId val="0"/>
      </c:bar3DChart>
      <c:catAx>
        <c:axId val="790245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790247008"/>
        <c:crosses val="autoZero"/>
        <c:auto val="1"/>
        <c:lblAlgn val="ctr"/>
        <c:lblOffset val="100"/>
        <c:noMultiLvlLbl val="0"/>
      </c:catAx>
      <c:valAx>
        <c:axId val="790247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790245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TW" sz="2000" dirty="0" smtClean="0"/>
              <a:t>111</a:t>
            </a:r>
            <a:r>
              <a:rPr lang="zh-TW" altLang="en-US" sz="2000" dirty="0" smtClean="0"/>
              <a:t>年第</a:t>
            </a:r>
            <a:r>
              <a:rPr lang="en-US" altLang="zh-TW" sz="2000" dirty="0" smtClean="0"/>
              <a:t>3</a:t>
            </a:r>
            <a:r>
              <a:rPr lang="zh-TW" altLang="en-US" sz="2000" dirty="0" smtClean="0"/>
              <a:t>季原住民就業人口</a:t>
            </a:r>
            <a:endParaRPr lang="zh-TW" altLang="en-US" sz="20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工作表1!$A$7</c:f>
              <c:strCache>
                <c:ptCount val="1"/>
                <c:pt idx="0">
                  <c:v>勞動力總人口數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工作表1!$B$7</c:f>
              <c:numCache>
                <c:formatCode>#,##0</c:formatCode>
                <c:ptCount val="1"/>
                <c:pt idx="0">
                  <c:v>284431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0F-43AE-8F44-AF585E2DF63D}"/>
            </c:ext>
          </c:extLst>
        </c:ser>
        <c:ser>
          <c:idx val="1"/>
          <c:order val="1"/>
          <c:tx>
            <c:strRef>
              <c:f>工作表1!$A$8</c:f>
              <c:strCache>
                <c:ptCount val="1"/>
                <c:pt idx="0">
                  <c:v>原住民族男性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工作表1!$B$8</c:f>
              <c:numCache>
                <c:formatCode>#,##0</c:formatCode>
                <c:ptCount val="1"/>
                <c:pt idx="0">
                  <c:v>147759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10F-43AE-8F44-AF585E2DF63D}"/>
            </c:ext>
          </c:extLst>
        </c:ser>
        <c:ser>
          <c:idx val="2"/>
          <c:order val="2"/>
          <c:tx>
            <c:strRef>
              <c:f>工作表1!$A$9</c:f>
              <c:strCache>
                <c:ptCount val="1"/>
                <c:pt idx="0">
                  <c:v>原住民族女性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工作表1!$B$9</c:f>
              <c:numCache>
                <c:formatCode>#,##0</c:formatCode>
                <c:ptCount val="1"/>
                <c:pt idx="0">
                  <c:v>136672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10F-43AE-8F44-AF585E2DF63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704873376"/>
        <c:axId val="704869632"/>
        <c:axId val="0"/>
      </c:bar3DChart>
      <c:catAx>
        <c:axId val="704873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704869632"/>
        <c:crosses val="autoZero"/>
        <c:auto val="1"/>
        <c:lblAlgn val="ctr"/>
        <c:lblOffset val="100"/>
        <c:noMultiLvlLbl val="0"/>
      </c:catAx>
      <c:valAx>
        <c:axId val="704869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704873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dirty="0"/>
              <a:t>111</a:t>
            </a:r>
            <a:r>
              <a:rPr lang="zh-TW" sz="2000" dirty="0"/>
              <a:t>年第</a:t>
            </a:r>
            <a:r>
              <a:rPr lang="en-US" sz="2000" dirty="0"/>
              <a:t>3</a:t>
            </a:r>
            <a:r>
              <a:rPr lang="zh-TW" sz="2000" dirty="0"/>
              <a:t>季原住民失業人口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工作表1!$A$12</c:f>
              <c:strCache>
                <c:ptCount val="1"/>
                <c:pt idx="0">
                  <c:v>失業總人口數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4.166666666666672E-2"/>
                  <c:y val="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381-446B-B1B5-FE36B6A6AE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工作表1!$B$12</c:f>
              <c:numCache>
                <c:formatCode>#,##0</c:formatCode>
                <c:ptCount val="1"/>
                <c:pt idx="0">
                  <c:v>10807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81-446B-B1B5-FE36B6A6AE96}"/>
            </c:ext>
          </c:extLst>
        </c:ser>
        <c:ser>
          <c:idx val="1"/>
          <c:order val="1"/>
          <c:tx>
            <c:strRef>
              <c:f>工作表1!$A$13</c:f>
              <c:strCache>
                <c:ptCount val="1"/>
                <c:pt idx="0">
                  <c:v>原住民族男性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3.6111111111111163E-2"/>
                  <c:y val="-7.8703703703703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381-446B-B1B5-FE36B6A6AE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工作表1!$B$13</c:f>
              <c:numCache>
                <c:formatCode>#,##0</c:formatCode>
                <c:ptCount val="1"/>
                <c:pt idx="0">
                  <c:v>5587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381-446B-B1B5-FE36B6A6AE96}"/>
            </c:ext>
          </c:extLst>
        </c:ser>
        <c:ser>
          <c:idx val="2"/>
          <c:order val="2"/>
          <c:tx>
            <c:strRef>
              <c:f>工作表1!$A$14</c:f>
              <c:strCache>
                <c:ptCount val="1"/>
                <c:pt idx="0">
                  <c:v>原住民族女性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工作表1!$B$14</c:f>
              <c:numCache>
                <c:formatCode>#,##0</c:formatCode>
                <c:ptCount val="1"/>
                <c:pt idx="0">
                  <c:v>5520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381-446B-B1B5-FE36B6A6AE9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702368224"/>
        <c:axId val="822364016"/>
        <c:axId val="798510192"/>
      </c:bar3DChart>
      <c:catAx>
        <c:axId val="702368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822364016"/>
        <c:crosses val="autoZero"/>
        <c:auto val="1"/>
        <c:lblAlgn val="ctr"/>
        <c:lblOffset val="100"/>
        <c:noMultiLvlLbl val="0"/>
      </c:catAx>
      <c:valAx>
        <c:axId val="822364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702368224"/>
        <c:crosses val="autoZero"/>
        <c:crossBetween val="between"/>
      </c:valAx>
      <c:serAx>
        <c:axId val="79851019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822364016"/>
        <c:crosses val="autoZero"/>
      </c:ser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95" b="1" i="0" u="none" strike="noStrike" kern="1200" cap="all" spc="100" normalizeH="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zh-TW" dirty="0"/>
              <a:t>原住民族未參與勞動就業人口</a:t>
            </a:r>
            <a:endParaRPr lang="en-US" dirty="0"/>
          </a:p>
          <a:p>
            <a:pPr>
              <a:defRPr/>
            </a:pPr>
            <a:r>
              <a:rPr lang="en-US" dirty="0" smtClean="0"/>
              <a:t>(110</a:t>
            </a:r>
            <a:r>
              <a:rPr lang="zh-TW" dirty="0" smtClean="0"/>
              <a:t>年</a:t>
            </a:r>
            <a:r>
              <a:rPr lang="en-US" dirty="0" smtClean="0"/>
              <a:t>)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95" b="1" i="0" u="none" strike="noStrike" kern="1200" cap="all" spc="100" normalizeH="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zh-TW"/>
        </a:p>
      </c:txPr>
    </c:title>
    <c:autoTitleDeleted val="0"/>
    <c:view3D>
      <c:rotX val="15"/>
      <c:rotY val="20"/>
      <c:depthPercent val="100"/>
      <c:rAngAx val="0"/>
    </c:view3D>
    <c:floor>
      <c:thickness val="0"/>
      <c:spPr>
        <a:solidFill>
          <a:schemeClr val="accent1">
            <a:alpha val="30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原住民族就業人口(截至109年12月底)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27CB-4D87-9441-95CCF5B3BBD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TW" smtClean="0"/>
                      <a:t>62,046</a:t>
                    </a:r>
                    <a:endParaRPr lang="en-US" altLang="zh-TW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454-413A-AEAF-CD3889F08D7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TW" smtClean="0"/>
                      <a:t>106,882</a:t>
                    </a:r>
                    <a:endParaRPr lang="en-US" altLang="zh-TW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7CB-4D87-9441-95CCF5B3BBD9}"/>
                </c:ext>
              </c:extLst>
            </c:dLbl>
            <c:spPr>
              <a:solidFill>
                <a:srgbClr val="4F81BD">
                  <a:alpha val="70000"/>
                </a:srgb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工作表1!$A$2:$A$3</c:f>
              <c:strCache>
                <c:ptCount val="2"/>
                <c:pt idx="0">
                  <c:v>男性</c:v>
                </c:pt>
                <c:pt idx="1">
                  <c:v>女性</c:v>
                </c:pt>
              </c:strCache>
            </c:strRef>
          </c:cat>
          <c:val>
            <c:numRef>
              <c:f>工作表1!$B$2:$B$3</c:f>
              <c:numCache>
                <c:formatCode>#,##0</c:formatCode>
                <c:ptCount val="2"/>
                <c:pt idx="0">
                  <c:v>61158</c:v>
                </c:pt>
                <c:pt idx="1">
                  <c:v>106913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7CB-4D87-9441-95CCF5B3BBD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4"/>
        <c:gapDepth val="0"/>
        <c:shape val="box"/>
        <c:axId val="691295592"/>
        <c:axId val="691302152"/>
        <c:axId val="0"/>
      </c:bar3DChart>
      <c:catAx>
        <c:axId val="6912955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60000"/>
                  <a:lumOff val="4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spc="150" normalizeH="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691302152"/>
        <c:crosses val="autoZero"/>
        <c:auto val="1"/>
        <c:lblAlgn val="ctr"/>
        <c:lblOffset val="100"/>
        <c:noMultiLvlLbl val="0"/>
      </c:catAx>
      <c:valAx>
        <c:axId val="691302152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691295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zh-TW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accent1"/>
    </a:solidFill>
    <a:ln w="9525" cap="flat" cmpd="sng" algn="ctr">
      <a:solidFill>
        <a:schemeClr val="accent1"/>
      </a:solidFill>
      <a:round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TW" dirty="0" smtClean="0">
                <a:solidFill>
                  <a:schemeClr val="tx2">
                    <a:lumMod val="50000"/>
                  </a:schemeClr>
                </a:solidFill>
                <a:latin typeface="+mn-ea"/>
                <a:ea typeface="+mn-ea"/>
              </a:rPr>
              <a:t>111</a:t>
            </a:r>
            <a:r>
              <a:rPr lang="zh-TW" altLang="en-US" dirty="0" smtClean="0">
                <a:solidFill>
                  <a:schemeClr val="tx2">
                    <a:lumMod val="50000"/>
                  </a:schemeClr>
                </a:solidFill>
                <a:latin typeface="+mn-ea"/>
                <a:ea typeface="+mn-ea"/>
              </a:rPr>
              <a:t>年</a:t>
            </a:r>
            <a:r>
              <a:rPr lang="zh-TW" altLang="en-US" dirty="0" smtClean="0">
                <a:solidFill>
                  <a:schemeClr val="tx2">
                    <a:lumMod val="50000"/>
                  </a:schemeClr>
                </a:solidFill>
              </a:rPr>
              <a:t>本市就服處協助求職與就業原住民人口數</a:t>
            </a:r>
            <a:endParaRPr lang="zh-TW" altLang="en-US" dirty="0">
              <a:solidFill>
                <a:schemeClr val="tx2">
                  <a:lumMod val="50000"/>
                </a:schemeClr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工作表1!$A$2</c:f>
              <c:strCache>
                <c:ptCount val="1"/>
                <c:pt idx="0">
                  <c:v>男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工作表1!$B$1:$C$1</c:f>
              <c:strCache>
                <c:ptCount val="2"/>
                <c:pt idx="0">
                  <c:v>求職</c:v>
                </c:pt>
                <c:pt idx="1">
                  <c:v>就業</c:v>
                </c:pt>
              </c:strCache>
            </c:strRef>
          </c:cat>
          <c:val>
            <c:numRef>
              <c:f>工作表1!$B$2:$C$2</c:f>
              <c:numCache>
                <c:formatCode>General</c:formatCode>
                <c:ptCount val="2"/>
                <c:pt idx="0">
                  <c:v>860</c:v>
                </c:pt>
                <c:pt idx="1">
                  <c:v>313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43-42B6-9A55-D545E4830FB9}"/>
            </c:ext>
          </c:extLst>
        </c:ser>
        <c:ser>
          <c:idx val="1"/>
          <c:order val="1"/>
          <c:tx>
            <c:strRef>
              <c:f>工作表1!$A$3</c:f>
              <c:strCache>
                <c:ptCount val="1"/>
                <c:pt idx="0">
                  <c:v>女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工作表1!$B$1:$C$1</c:f>
              <c:strCache>
                <c:ptCount val="2"/>
                <c:pt idx="0">
                  <c:v>求職</c:v>
                </c:pt>
                <c:pt idx="1">
                  <c:v>就業</c:v>
                </c:pt>
              </c:strCache>
            </c:strRef>
          </c:cat>
          <c:val>
            <c:numRef>
              <c:f>工作表1!$B$3:$C$3</c:f>
              <c:numCache>
                <c:formatCode>General</c:formatCode>
                <c:ptCount val="2"/>
                <c:pt idx="0">
                  <c:v>1453</c:v>
                </c:pt>
                <c:pt idx="1">
                  <c:v>555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43-42B6-9A55-D545E4830FB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038516671"/>
        <c:axId val="2038511263"/>
        <c:axId val="0"/>
      </c:bar3DChart>
      <c:catAx>
        <c:axId val="20385166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2038511263"/>
        <c:crosses val="autoZero"/>
        <c:auto val="1"/>
        <c:lblAlgn val="ctr"/>
        <c:lblOffset val="100"/>
        <c:noMultiLvlLbl val="0"/>
      </c:catAx>
      <c:valAx>
        <c:axId val="20385112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20385166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5">
  <cs:axisTitle>
    <cs:lnRef idx="0"/>
    <cs:fillRef idx="0"/>
    <cs:effectRef idx="0"/>
    <cs:fontRef idx="minor">
      <a:schemeClr val="lt1"/>
    </cs:fontRef>
    <cs:defRPr sz="1197" b="1" kern="1200"/>
  </cs:axisTitle>
  <cs:categoryAxis>
    <cs:lnRef idx="0">
      <cs:styleClr val="0"/>
    </cs:lnRef>
    <cs:fillRef idx="0"/>
    <cs:effectRef idx="0"/>
    <cs:fontRef idx="minor">
      <a:schemeClr val="lt1"/>
    </cs:fontRef>
    <cs:defRPr sz="1197" kern="1200" cap="all" spc="150" normalizeH="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330" kern="1200"/>
  </cs:chartArea>
  <cs:dataLabel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70000"/>
        </a:schemeClr>
      </a:solidFill>
    </cs:spPr>
    <cs:defRPr sz="1197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lumMod val="20000"/>
          <a:lumOff val="8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lumMod val="20000"/>
          <a:lumOff val="80000"/>
        </a:schemeClr>
      </a:solidFill>
      <a:sp3d/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1197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>
      <cs:styleClr val="0"/>
    </cs:fillRef>
    <cs:effectRef idx="0"/>
    <cs:fontRef idx="minor">
      <a:schemeClr val="dk1"/>
    </cs:fontRef>
    <cs:spPr>
      <a:solidFill>
        <a:schemeClr val="phClr">
          <a:alpha val="30000"/>
        </a:schemeClr>
      </a:solidFill>
      <a:sp3d/>
    </cs:spPr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lumMod val="60000"/>
            <a:lumOff val="40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lumMod val="50000"/>
            <a:lumOff val="5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197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995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1197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8E6F8D-35FF-493A-B5A5-1540108BD043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B3A7565C-78C5-4DED-8992-4AB2B1165EAE}">
      <dgm:prSet phldrT="[文字]"/>
      <dgm:spPr/>
      <dgm:t>
        <a:bodyPr/>
        <a:lstStyle/>
        <a:p>
          <a:r>
            <a:rPr lang="en-US" altLang="en-US" dirty="0"/>
            <a:t>CEDAW </a:t>
          </a:r>
          <a:r>
            <a:rPr lang="zh-TW" altLang="en-US" b="0" dirty="0">
              <a:latin typeface="+mj-ea"/>
              <a:ea typeface="+mj-ea"/>
            </a:rPr>
            <a:t>緣起與概念</a:t>
          </a:r>
          <a:endParaRPr lang="zh-TW" altLang="en-US" b="0" dirty="0"/>
        </a:p>
      </dgm:t>
    </dgm:pt>
    <dgm:pt modelId="{345E28C4-4EFD-4679-8A85-61E847158FEF}" type="parTrans" cxnId="{8F71281D-006F-4AD0-8E52-24AC17A8CF80}">
      <dgm:prSet/>
      <dgm:spPr/>
      <dgm:t>
        <a:bodyPr/>
        <a:lstStyle/>
        <a:p>
          <a:endParaRPr lang="zh-TW" altLang="en-US"/>
        </a:p>
      </dgm:t>
    </dgm:pt>
    <dgm:pt modelId="{E51EB946-9F6F-4B99-B78A-A68D9EDCAED0}" type="sibTrans" cxnId="{8F71281D-006F-4AD0-8E52-24AC17A8CF80}">
      <dgm:prSet/>
      <dgm:spPr/>
      <dgm:t>
        <a:bodyPr/>
        <a:lstStyle/>
        <a:p>
          <a:endParaRPr lang="zh-TW" altLang="en-US"/>
        </a:p>
      </dgm:t>
    </dgm:pt>
    <dgm:pt modelId="{99D90FC8-B9CD-4A44-B272-15E9630BED67}">
      <dgm:prSet phldrT="[文字]" custT="1"/>
      <dgm:spPr/>
      <dgm:t>
        <a:bodyPr/>
        <a:lstStyle/>
        <a:p>
          <a:r>
            <a:rPr lang="zh-TW" altLang="en-US" sz="3200" dirty="0"/>
            <a:t>貳</a:t>
          </a:r>
        </a:p>
      </dgm:t>
    </dgm:pt>
    <dgm:pt modelId="{211E3F8E-C94A-4264-8B45-92BF3DAA8417}" type="parTrans" cxnId="{EAC8DA88-9414-4D7A-87E5-E2023DE4ABCD}">
      <dgm:prSet/>
      <dgm:spPr/>
      <dgm:t>
        <a:bodyPr/>
        <a:lstStyle/>
        <a:p>
          <a:endParaRPr lang="zh-TW" altLang="en-US"/>
        </a:p>
      </dgm:t>
    </dgm:pt>
    <dgm:pt modelId="{3E86F4D5-B42F-41ED-93A6-3CCB93167AE1}" type="sibTrans" cxnId="{EAC8DA88-9414-4D7A-87E5-E2023DE4ABCD}">
      <dgm:prSet/>
      <dgm:spPr/>
      <dgm:t>
        <a:bodyPr/>
        <a:lstStyle/>
        <a:p>
          <a:endParaRPr lang="zh-TW" altLang="en-US"/>
        </a:p>
      </dgm:t>
    </dgm:pt>
    <dgm:pt modelId="{E3107A58-3474-424B-99BC-2F2E12F94ED8}">
      <dgm:prSet phldrT="[文字]" custT="1"/>
      <dgm:spPr/>
      <dgm:t>
        <a:bodyPr/>
        <a:lstStyle/>
        <a:p>
          <a:r>
            <a:rPr lang="zh-TW" altLang="en-US" sz="3200" dirty="0"/>
            <a:t>參</a:t>
          </a:r>
        </a:p>
      </dgm:t>
    </dgm:pt>
    <dgm:pt modelId="{397AE36D-B4A7-491F-BE95-EA3CE5BD1AD6}" type="parTrans" cxnId="{B82B2FE3-9342-42F4-B279-0570BCB66F3E}">
      <dgm:prSet/>
      <dgm:spPr/>
      <dgm:t>
        <a:bodyPr/>
        <a:lstStyle/>
        <a:p>
          <a:endParaRPr lang="zh-TW" altLang="en-US"/>
        </a:p>
      </dgm:t>
    </dgm:pt>
    <dgm:pt modelId="{9403ECB7-C258-422E-B142-C78B5FF2270E}" type="sibTrans" cxnId="{B82B2FE3-9342-42F4-B279-0570BCB66F3E}">
      <dgm:prSet/>
      <dgm:spPr/>
      <dgm:t>
        <a:bodyPr/>
        <a:lstStyle/>
        <a:p>
          <a:endParaRPr lang="zh-TW" altLang="en-US"/>
        </a:p>
      </dgm:t>
    </dgm:pt>
    <dgm:pt modelId="{306225F8-C3E3-4274-9C62-A5DCC0540157}">
      <dgm:prSet phldrT="[文字]" custT="1"/>
      <dgm:spPr/>
      <dgm:t>
        <a:bodyPr/>
        <a:lstStyle/>
        <a:p>
          <a:r>
            <a:rPr lang="zh-TW" altLang="en-US" sz="3200" dirty="0"/>
            <a:t>壹</a:t>
          </a:r>
        </a:p>
      </dgm:t>
    </dgm:pt>
    <dgm:pt modelId="{929F3CDE-E77D-415F-A958-A4E7C01428AF}" type="parTrans" cxnId="{6D1F8A11-7843-4C71-8B57-6B1825DFDCB3}">
      <dgm:prSet/>
      <dgm:spPr/>
      <dgm:t>
        <a:bodyPr/>
        <a:lstStyle/>
        <a:p>
          <a:endParaRPr lang="zh-TW" altLang="en-US"/>
        </a:p>
      </dgm:t>
    </dgm:pt>
    <dgm:pt modelId="{A3BCCFA9-6DAF-47E2-BB02-409299B41B2E}" type="sibTrans" cxnId="{6D1F8A11-7843-4C71-8B57-6B1825DFDCB3}">
      <dgm:prSet/>
      <dgm:spPr/>
      <dgm:t>
        <a:bodyPr/>
        <a:lstStyle/>
        <a:p>
          <a:endParaRPr lang="zh-TW" altLang="en-US"/>
        </a:p>
      </dgm:t>
    </dgm:pt>
    <dgm:pt modelId="{0DA6D1AA-6E77-4F1B-B661-006711BB3836}">
      <dgm:prSet phldrT="[文字]"/>
      <dgm:spPr/>
      <dgm:t>
        <a:bodyPr/>
        <a:lstStyle/>
        <a:p>
          <a:r>
            <a:rPr lang="zh-TW" altLang="en-US" dirty="0"/>
            <a:t>台灣原住民族女性就業弱勢議題與性別分析</a:t>
          </a:r>
        </a:p>
      </dgm:t>
    </dgm:pt>
    <dgm:pt modelId="{B7C8E2C1-88C4-4B36-B544-D8E89B4A302A}" type="parTrans" cxnId="{3BD9D97C-D2AE-4013-8BBA-2E73251C40B6}">
      <dgm:prSet/>
      <dgm:spPr/>
      <dgm:t>
        <a:bodyPr/>
        <a:lstStyle/>
        <a:p>
          <a:endParaRPr lang="zh-TW" altLang="en-US"/>
        </a:p>
      </dgm:t>
    </dgm:pt>
    <dgm:pt modelId="{26F665C9-D2D5-4976-9150-CF3CCC3D4C0B}" type="sibTrans" cxnId="{3BD9D97C-D2AE-4013-8BBA-2E73251C40B6}">
      <dgm:prSet/>
      <dgm:spPr/>
      <dgm:t>
        <a:bodyPr/>
        <a:lstStyle/>
        <a:p>
          <a:endParaRPr lang="zh-TW" altLang="en-US"/>
        </a:p>
      </dgm:t>
    </dgm:pt>
    <dgm:pt modelId="{94F9D322-D5AE-49EE-9AB9-0FE8B91A22BF}">
      <dgm:prSet phldrT="[文字]"/>
      <dgm:spPr/>
      <dgm:t>
        <a:bodyPr/>
        <a:lstStyle/>
        <a:p>
          <a:r>
            <a:rPr lang="zh-TW" altLang="en-US" dirty="0"/>
            <a:t>提升新北市原住民族女性勞動參與率與就業力</a:t>
          </a:r>
        </a:p>
      </dgm:t>
    </dgm:pt>
    <dgm:pt modelId="{9B5D9745-9959-4699-B400-2713D61F9914}" type="parTrans" cxnId="{C9528D0F-4AEE-457A-8405-5E0DAEAECE0A}">
      <dgm:prSet/>
      <dgm:spPr/>
      <dgm:t>
        <a:bodyPr/>
        <a:lstStyle/>
        <a:p>
          <a:endParaRPr lang="zh-TW" altLang="en-US"/>
        </a:p>
      </dgm:t>
    </dgm:pt>
    <dgm:pt modelId="{AA80C5C9-2D31-4DDB-9323-1D63017D3A43}" type="sibTrans" cxnId="{C9528D0F-4AEE-457A-8405-5E0DAEAECE0A}">
      <dgm:prSet/>
      <dgm:spPr/>
      <dgm:t>
        <a:bodyPr/>
        <a:lstStyle/>
        <a:p>
          <a:endParaRPr lang="zh-TW" altLang="en-US"/>
        </a:p>
      </dgm:t>
    </dgm:pt>
    <dgm:pt modelId="{7EFBB06B-B45A-4558-B586-2A551A5B63D2}">
      <dgm:prSet phldrT="[文字]"/>
      <dgm:spPr/>
      <dgm:t>
        <a:bodyPr/>
        <a:lstStyle/>
        <a:p>
          <a:r>
            <a:rPr lang="en-US" altLang="zh-TW" dirty="0"/>
            <a:t>CEDAW </a:t>
          </a:r>
          <a:r>
            <a:rPr lang="zh-TW" dirty="0"/>
            <a:t>第</a:t>
          </a:r>
          <a:r>
            <a:rPr lang="en-US" dirty="0"/>
            <a:t>11</a:t>
          </a:r>
          <a:r>
            <a:rPr lang="zh-TW" dirty="0"/>
            <a:t>條【就業】</a:t>
          </a:r>
          <a:r>
            <a:rPr lang="zh-TW" altLang="en-US" dirty="0"/>
            <a:t>案例</a:t>
          </a:r>
          <a:r>
            <a:rPr lang="zh-TW" altLang="en-US" dirty="0">
              <a:latin typeface="標楷體" panose="03000509000000000000" pitchFamily="65" charset="-120"/>
              <a:ea typeface="標楷體" panose="03000509000000000000" pitchFamily="65" charset="-120"/>
            </a:rPr>
            <a:t>－原住民族女性</a:t>
          </a:r>
          <a:endParaRPr lang="zh-TW" altLang="en-US" dirty="0"/>
        </a:p>
      </dgm:t>
    </dgm:pt>
    <dgm:pt modelId="{F6E864A4-5E03-468F-8CDC-EF2FC024B588}" type="parTrans" cxnId="{37E2DD83-A7BC-40A3-B5F7-946BC874D3F6}">
      <dgm:prSet/>
      <dgm:spPr/>
      <dgm:t>
        <a:bodyPr/>
        <a:lstStyle/>
        <a:p>
          <a:endParaRPr lang="zh-TW" altLang="en-US"/>
        </a:p>
      </dgm:t>
    </dgm:pt>
    <dgm:pt modelId="{2735AE07-12DA-4C5C-95BF-B6DB1C57A161}" type="sibTrans" cxnId="{37E2DD83-A7BC-40A3-B5F7-946BC874D3F6}">
      <dgm:prSet/>
      <dgm:spPr/>
      <dgm:t>
        <a:bodyPr/>
        <a:lstStyle/>
        <a:p>
          <a:endParaRPr lang="zh-TW" altLang="en-US"/>
        </a:p>
      </dgm:t>
    </dgm:pt>
    <dgm:pt modelId="{99EE3B9D-74F8-4FD6-A289-0CC091A0AFB8}">
      <dgm:prSet phldrT="[文字]" custT="1"/>
      <dgm:spPr/>
      <dgm:t>
        <a:bodyPr/>
        <a:lstStyle/>
        <a:p>
          <a:r>
            <a:rPr lang="zh-TW" altLang="en-US" sz="3200" dirty="0"/>
            <a:t>肆</a:t>
          </a:r>
        </a:p>
      </dgm:t>
    </dgm:pt>
    <dgm:pt modelId="{FEB05DB6-7022-4E35-A40D-478D4FEF362C}" type="parTrans" cxnId="{50D3F6E1-E89D-4A9A-B571-EA8BCEF34525}">
      <dgm:prSet/>
      <dgm:spPr/>
      <dgm:t>
        <a:bodyPr/>
        <a:lstStyle/>
        <a:p>
          <a:endParaRPr lang="zh-TW" altLang="en-US"/>
        </a:p>
      </dgm:t>
    </dgm:pt>
    <dgm:pt modelId="{4FDDDE05-9385-453C-812E-0A67E06FDB8A}" type="sibTrans" cxnId="{50D3F6E1-E89D-4A9A-B571-EA8BCEF34525}">
      <dgm:prSet/>
      <dgm:spPr/>
      <dgm:t>
        <a:bodyPr/>
        <a:lstStyle/>
        <a:p>
          <a:endParaRPr lang="zh-TW" altLang="en-US"/>
        </a:p>
      </dgm:t>
    </dgm:pt>
    <dgm:pt modelId="{E8110FF6-F89A-46D8-9D38-191CE7AC92C7}" type="pres">
      <dgm:prSet presAssocID="{7A8E6F8D-35FF-493A-B5A5-1540108BD04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365A7977-0516-41A6-90E8-8543EB1834A6}" type="pres">
      <dgm:prSet presAssocID="{306225F8-C3E3-4274-9C62-A5DCC0540157}" presName="composite" presStyleCnt="0"/>
      <dgm:spPr/>
    </dgm:pt>
    <dgm:pt modelId="{339A5B69-0D84-4EDD-BD39-BB29B6FEEB1D}" type="pres">
      <dgm:prSet presAssocID="{306225F8-C3E3-4274-9C62-A5DCC0540157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DD720E0-0C0C-4372-A2BB-7EC10CB14808}" type="pres">
      <dgm:prSet presAssocID="{306225F8-C3E3-4274-9C62-A5DCC0540157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3383ADD-D4B3-451C-A413-BE06E62A8911}" type="pres">
      <dgm:prSet presAssocID="{A3BCCFA9-6DAF-47E2-BB02-409299B41B2E}" presName="sp" presStyleCnt="0"/>
      <dgm:spPr/>
    </dgm:pt>
    <dgm:pt modelId="{FA2A7725-0BC1-488B-A430-0DE0F8A89429}" type="pres">
      <dgm:prSet presAssocID="{99D90FC8-B9CD-4A44-B272-15E9630BED67}" presName="composite" presStyleCnt="0"/>
      <dgm:spPr/>
    </dgm:pt>
    <dgm:pt modelId="{6A1AC4AA-C3A0-4EE1-99AA-7B050026773A}" type="pres">
      <dgm:prSet presAssocID="{99D90FC8-B9CD-4A44-B272-15E9630BED67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6E3F46E-67D1-419E-8A24-6809BDFE82D0}" type="pres">
      <dgm:prSet presAssocID="{99D90FC8-B9CD-4A44-B272-15E9630BED67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AB5297D-FDBD-4F76-9BCB-31A25BB5BCAE}" type="pres">
      <dgm:prSet presAssocID="{3E86F4D5-B42F-41ED-93A6-3CCB93167AE1}" presName="sp" presStyleCnt="0"/>
      <dgm:spPr/>
    </dgm:pt>
    <dgm:pt modelId="{901E86FD-ACF8-4C0D-88D6-C9C00E9EB760}" type="pres">
      <dgm:prSet presAssocID="{E3107A58-3474-424B-99BC-2F2E12F94ED8}" presName="composite" presStyleCnt="0"/>
      <dgm:spPr/>
    </dgm:pt>
    <dgm:pt modelId="{F656C721-4CBB-42C9-B4FB-81155BC407E9}" type="pres">
      <dgm:prSet presAssocID="{E3107A58-3474-424B-99BC-2F2E12F94ED8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9CA9A7D-EBDD-4EBD-B1FB-B0DCD72A27A4}" type="pres">
      <dgm:prSet presAssocID="{E3107A58-3474-424B-99BC-2F2E12F94ED8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D8084A6-B526-46E1-A37F-EA18130643A6}" type="pres">
      <dgm:prSet presAssocID="{9403ECB7-C258-422E-B142-C78B5FF2270E}" presName="sp" presStyleCnt="0"/>
      <dgm:spPr/>
    </dgm:pt>
    <dgm:pt modelId="{E9390D79-F04B-4C48-A731-18D917BF55F7}" type="pres">
      <dgm:prSet presAssocID="{99EE3B9D-74F8-4FD6-A289-0CC091A0AFB8}" presName="composite" presStyleCnt="0"/>
      <dgm:spPr/>
    </dgm:pt>
    <dgm:pt modelId="{B8068925-8F93-4254-96B0-6B118F6ABCE9}" type="pres">
      <dgm:prSet presAssocID="{99EE3B9D-74F8-4FD6-A289-0CC091A0AFB8}" presName="parentText" presStyleLbl="alignNode1" presStyleIdx="3" presStyleCnt="4" custScaleY="109425" custLinFactNeighborY="-5592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B2FF36A-6EB2-42B4-AB2A-F36FED645718}" type="pres">
      <dgm:prSet presAssocID="{99EE3B9D-74F8-4FD6-A289-0CC091A0AFB8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3BD9D97C-D2AE-4013-8BBA-2E73251C40B6}" srcId="{99D90FC8-B9CD-4A44-B272-15E9630BED67}" destId="{0DA6D1AA-6E77-4F1B-B661-006711BB3836}" srcOrd="0" destOrd="0" parTransId="{B7C8E2C1-88C4-4B36-B544-D8E89B4A302A}" sibTransId="{26F665C9-D2D5-4976-9150-CF3CCC3D4C0B}"/>
    <dgm:cxn modelId="{C9528D0F-4AEE-457A-8405-5E0DAEAECE0A}" srcId="{99EE3B9D-74F8-4FD6-A289-0CC091A0AFB8}" destId="{94F9D322-D5AE-49EE-9AB9-0FE8B91A22BF}" srcOrd="0" destOrd="0" parTransId="{9B5D9745-9959-4699-B400-2713D61F9914}" sibTransId="{AA80C5C9-2D31-4DDB-9323-1D63017D3A43}"/>
    <dgm:cxn modelId="{EAC8DA88-9414-4D7A-87E5-E2023DE4ABCD}" srcId="{7A8E6F8D-35FF-493A-B5A5-1540108BD043}" destId="{99D90FC8-B9CD-4A44-B272-15E9630BED67}" srcOrd="1" destOrd="0" parTransId="{211E3F8E-C94A-4264-8B45-92BF3DAA8417}" sibTransId="{3E86F4D5-B42F-41ED-93A6-3CCB93167AE1}"/>
    <dgm:cxn modelId="{6C8ECB93-6F6F-4A61-B1BB-9CC4EEC466F0}" type="presOf" srcId="{99EE3B9D-74F8-4FD6-A289-0CC091A0AFB8}" destId="{B8068925-8F93-4254-96B0-6B118F6ABCE9}" srcOrd="0" destOrd="0" presId="urn:microsoft.com/office/officeart/2005/8/layout/chevron2"/>
    <dgm:cxn modelId="{5D259CE3-194B-4D55-A17C-17C0E2E447E9}" type="presOf" srcId="{B3A7565C-78C5-4DED-8992-4AB2B1165EAE}" destId="{6DD720E0-0C0C-4372-A2BB-7EC10CB14808}" srcOrd="0" destOrd="0" presId="urn:microsoft.com/office/officeart/2005/8/layout/chevron2"/>
    <dgm:cxn modelId="{B4D99695-1047-45CF-ABCA-3713ECFB6D04}" type="presOf" srcId="{7EFBB06B-B45A-4558-B586-2A551A5B63D2}" destId="{D9CA9A7D-EBDD-4EBD-B1FB-B0DCD72A27A4}" srcOrd="0" destOrd="0" presId="urn:microsoft.com/office/officeart/2005/8/layout/chevron2"/>
    <dgm:cxn modelId="{5F53CE4F-D8F8-4240-812E-71E71CACE224}" type="presOf" srcId="{7A8E6F8D-35FF-493A-B5A5-1540108BD043}" destId="{E8110FF6-F89A-46D8-9D38-191CE7AC92C7}" srcOrd="0" destOrd="0" presId="urn:microsoft.com/office/officeart/2005/8/layout/chevron2"/>
    <dgm:cxn modelId="{43C39D5B-90A3-4F85-B28D-6925E2CF7349}" type="presOf" srcId="{0DA6D1AA-6E77-4F1B-B661-006711BB3836}" destId="{26E3F46E-67D1-419E-8A24-6809BDFE82D0}" srcOrd="0" destOrd="0" presId="urn:microsoft.com/office/officeart/2005/8/layout/chevron2"/>
    <dgm:cxn modelId="{50D3F6E1-E89D-4A9A-B571-EA8BCEF34525}" srcId="{7A8E6F8D-35FF-493A-B5A5-1540108BD043}" destId="{99EE3B9D-74F8-4FD6-A289-0CC091A0AFB8}" srcOrd="3" destOrd="0" parTransId="{FEB05DB6-7022-4E35-A40D-478D4FEF362C}" sibTransId="{4FDDDE05-9385-453C-812E-0A67E06FDB8A}"/>
    <dgm:cxn modelId="{37E2DD83-A7BC-40A3-B5F7-946BC874D3F6}" srcId="{E3107A58-3474-424B-99BC-2F2E12F94ED8}" destId="{7EFBB06B-B45A-4558-B586-2A551A5B63D2}" srcOrd="0" destOrd="0" parTransId="{F6E864A4-5E03-468F-8CDC-EF2FC024B588}" sibTransId="{2735AE07-12DA-4C5C-95BF-B6DB1C57A161}"/>
    <dgm:cxn modelId="{6D1F8A11-7843-4C71-8B57-6B1825DFDCB3}" srcId="{7A8E6F8D-35FF-493A-B5A5-1540108BD043}" destId="{306225F8-C3E3-4274-9C62-A5DCC0540157}" srcOrd="0" destOrd="0" parTransId="{929F3CDE-E77D-415F-A958-A4E7C01428AF}" sibTransId="{A3BCCFA9-6DAF-47E2-BB02-409299B41B2E}"/>
    <dgm:cxn modelId="{7E6990D5-AD06-4E77-BF40-AC25582AA862}" type="presOf" srcId="{94F9D322-D5AE-49EE-9AB9-0FE8B91A22BF}" destId="{DB2FF36A-6EB2-42B4-AB2A-F36FED645718}" srcOrd="0" destOrd="0" presId="urn:microsoft.com/office/officeart/2005/8/layout/chevron2"/>
    <dgm:cxn modelId="{CABBD778-DC02-4034-9AA5-ABDC5CCE1A60}" type="presOf" srcId="{E3107A58-3474-424B-99BC-2F2E12F94ED8}" destId="{F656C721-4CBB-42C9-B4FB-81155BC407E9}" srcOrd="0" destOrd="0" presId="urn:microsoft.com/office/officeart/2005/8/layout/chevron2"/>
    <dgm:cxn modelId="{C65C2647-3786-4037-AA25-AEC2BCC81D62}" type="presOf" srcId="{99D90FC8-B9CD-4A44-B272-15E9630BED67}" destId="{6A1AC4AA-C3A0-4EE1-99AA-7B050026773A}" srcOrd="0" destOrd="0" presId="urn:microsoft.com/office/officeart/2005/8/layout/chevron2"/>
    <dgm:cxn modelId="{8F71281D-006F-4AD0-8E52-24AC17A8CF80}" srcId="{306225F8-C3E3-4274-9C62-A5DCC0540157}" destId="{B3A7565C-78C5-4DED-8992-4AB2B1165EAE}" srcOrd="0" destOrd="0" parTransId="{345E28C4-4EFD-4679-8A85-61E847158FEF}" sibTransId="{E51EB946-9F6F-4B99-B78A-A68D9EDCAED0}"/>
    <dgm:cxn modelId="{9FFBA5F4-B913-4F47-9655-391EE2D18541}" type="presOf" srcId="{306225F8-C3E3-4274-9C62-A5DCC0540157}" destId="{339A5B69-0D84-4EDD-BD39-BB29B6FEEB1D}" srcOrd="0" destOrd="0" presId="urn:microsoft.com/office/officeart/2005/8/layout/chevron2"/>
    <dgm:cxn modelId="{B82B2FE3-9342-42F4-B279-0570BCB66F3E}" srcId="{7A8E6F8D-35FF-493A-B5A5-1540108BD043}" destId="{E3107A58-3474-424B-99BC-2F2E12F94ED8}" srcOrd="2" destOrd="0" parTransId="{397AE36D-B4A7-491F-BE95-EA3CE5BD1AD6}" sibTransId="{9403ECB7-C258-422E-B142-C78B5FF2270E}"/>
    <dgm:cxn modelId="{5D02A581-0CA5-43F5-85D1-4E48619262B8}" type="presParOf" srcId="{E8110FF6-F89A-46D8-9D38-191CE7AC92C7}" destId="{365A7977-0516-41A6-90E8-8543EB1834A6}" srcOrd="0" destOrd="0" presId="urn:microsoft.com/office/officeart/2005/8/layout/chevron2"/>
    <dgm:cxn modelId="{A3243B48-BA1F-461B-A638-3A26B23995C9}" type="presParOf" srcId="{365A7977-0516-41A6-90E8-8543EB1834A6}" destId="{339A5B69-0D84-4EDD-BD39-BB29B6FEEB1D}" srcOrd="0" destOrd="0" presId="urn:microsoft.com/office/officeart/2005/8/layout/chevron2"/>
    <dgm:cxn modelId="{41BE7C14-CBB3-40A4-8E1C-734C274D218F}" type="presParOf" srcId="{365A7977-0516-41A6-90E8-8543EB1834A6}" destId="{6DD720E0-0C0C-4372-A2BB-7EC10CB14808}" srcOrd="1" destOrd="0" presId="urn:microsoft.com/office/officeart/2005/8/layout/chevron2"/>
    <dgm:cxn modelId="{A411DC1A-BB27-4BE3-9A40-126BCC16761D}" type="presParOf" srcId="{E8110FF6-F89A-46D8-9D38-191CE7AC92C7}" destId="{23383ADD-D4B3-451C-A413-BE06E62A8911}" srcOrd="1" destOrd="0" presId="urn:microsoft.com/office/officeart/2005/8/layout/chevron2"/>
    <dgm:cxn modelId="{E6C3E180-9CB3-40ED-B3E7-0ECEAC287B5C}" type="presParOf" srcId="{E8110FF6-F89A-46D8-9D38-191CE7AC92C7}" destId="{FA2A7725-0BC1-488B-A430-0DE0F8A89429}" srcOrd="2" destOrd="0" presId="urn:microsoft.com/office/officeart/2005/8/layout/chevron2"/>
    <dgm:cxn modelId="{E32919C2-E4B4-4144-8015-326B5CFC9D82}" type="presParOf" srcId="{FA2A7725-0BC1-488B-A430-0DE0F8A89429}" destId="{6A1AC4AA-C3A0-4EE1-99AA-7B050026773A}" srcOrd="0" destOrd="0" presId="urn:microsoft.com/office/officeart/2005/8/layout/chevron2"/>
    <dgm:cxn modelId="{369F2772-38B3-4A02-9EED-FDABCA9515F1}" type="presParOf" srcId="{FA2A7725-0BC1-488B-A430-0DE0F8A89429}" destId="{26E3F46E-67D1-419E-8A24-6809BDFE82D0}" srcOrd="1" destOrd="0" presId="urn:microsoft.com/office/officeart/2005/8/layout/chevron2"/>
    <dgm:cxn modelId="{C7A19085-C7E9-4896-B902-638C22FD5563}" type="presParOf" srcId="{E8110FF6-F89A-46D8-9D38-191CE7AC92C7}" destId="{9AB5297D-FDBD-4F76-9BCB-31A25BB5BCAE}" srcOrd="3" destOrd="0" presId="urn:microsoft.com/office/officeart/2005/8/layout/chevron2"/>
    <dgm:cxn modelId="{4A9FB194-C2C4-4947-83E8-0082A559BB6C}" type="presParOf" srcId="{E8110FF6-F89A-46D8-9D38-191CE7AC92C7}" destId="{901E86FD-ACF8-4C0D-88D6-C9C00E9EB760}" srcOrd="4" destOrd="0" presId="urn:microsoft.com/office/officeart/2005/8/layout/chevron2"/>
    <dgm:cxn modelId="{70C5589B-EC11-46A2-9B9C-9DCBF4776AC1}" type="presParOf" srcId="{901E86FD-ACF8-4C0D-88D6-C9C00E9EB760}" destId="{F656C721-4CBB-42C9-B4FB-81155BC407E9}" srcOrd="0" destOrd="0" presId="urn:microsoft.com/office/officeart/2005/8/layout/chevron2"/>
    <dgm:cxn modelId="{AD6B648F-C09E-412E-87E6-ACB44B2AAAC8}" type="presParOf" srcId="{901E86FD-ACF8-4C0D-88D6-C9C00E9EB760}" destId="{D9CA9A7D-EBDD-4EBD-B1FB-B0DCD72A27A4}" srcOrd="1" destOrd="0" presId="urn:microsoft.com/office/officeart/2005/8/layout/chevron2"/>
    <dgm:cxn modelId="{7FD5FFEC-95D1-475F-BA3D-7404EB9A100D}" type="presParOf" srcId="{E8110FF6-F89A-46D8-9D38-191CE7AC92C7}" destId="{1D8084A6-B526-46E1-A37F-EA18130643A6}" srcOrd="5" destOrd="0" presId="urn:microsoft.com/office/officeart/2005/8/layout/chevron2"/>
    <dgm:cxn modelId="{53A289A8-C32B-4479-B711-0C7336E0A6F0}" type="presParOf" srcId="{E8110FF6-F89A-46D8-9D38-191CE7AC92C7}" destId="{E9390D79-F04B-4C48-A731-18D917BF55F7}" srcOrd="6" destOrd="0" presId="urn:microsoft.com/office/officeart/2005/8/layout/chevron2"/>
    <dgm:cxn modelId="{ACC771CB-4FF4-41EE-98B8-F06D4689C4FA}" type="presParOf" srcId="{E9390D79-F04B-4C48-A731-18D917BF55F7}" destId="{B8068925-8F93-4254-96B0-6B118F6ABCE9}" srcOrd="0" destOrd="0" presId="urn:microsoft.com/office/officeart/2005/8/layout/chevron2"/>
    <dgm:cxn modelId="{6A8F5EBB-13B6-40E6-BE0D-D768764B6180}" type="presParOf" srcId="{E9390D79-F04B-4C48-A731-18D917BF55F7}" destId="{DB2FF36A-6EB2-42B4-AB2A-F36FED64571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4FB6571-8335-4801-8426-B8529628F680}" type="doc">
      <dgm:prSet loTypeId="urn:microsoft.com/office/officeart/2005/8/layout/radial6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TW" altLang="en-US"/>
        </a:p>
      </dgm:t>
    </dgm:pt>
    <dgm:pt modelId="{B887ECF4-5F98-4186-96E9-8FF56DCE6C27}">
      <dgm:prSet phldrT="[文字]" custT="1"/>
      <dgm:spPr/>
      <dgm:t>
        <a:bodyPr/>
        <a:lstStyle/>
        <a:p>
          <a:endParaRPr lang="en-US" altLang="zh-TW" sz="1800" b="1" dirty="0">
            <a:solidFill>
              <a:schemeClr val="tx1"/>
            </a:solidFill>
            <a:latin typeface="+mj-ea"/>
            <a:ea typeface="+mj-ea"/>
          </a:endParaRPr>
        </a:p>
        <a:p>
          <a:r>
            <a:rPr lang="zh-TW" altLang="en-US" sz="1800" b="1" dirty="0">
              <a:solidFill>
                <a:schemeClr val="tx1"/>
              </a:solidFill>
              <a:latin typeface="+mj-ea"/>
              <a:ea typeface="+mj-ea"/>
            </a:rPr>
            <a:t>以消除對婦女一切形式之歧視情形，促進性別平等目標之實現。</a:t>
          </a:r>
        </a:p>
        <a:p>
          <a:endParaRPr lang="zh-TW" altLang="en-US" sz="1800" b="1" dirty="0">
            <a:solidFill>
              <a:schemeClr val="tx1"/>
            </a:solidFill>
            <a:latin typeface="+mj-ea"/>
            <a:ea typeface="+mj-ea"/>
          </a:endParaRPr>
        </a:p>
      </dgm:t>
    </dgm:pt>
    <dgm:pt modelId="{91B21413-5788-4779-9732-098220A7F04F}" type="parTrans" cxnId="{3A554123-A2C6-48BA-A92F-4B1C2B9AECAA}">
      <dgm:prSet/>
      <dgm:spPr/>
      <dgm:t>
        <a:bodyPr/>
        <a:lstStyle/>
        <a:p>
          <a:endParaRPr lang="zh-TW" altLang="en-US"/>
        </a:p>
      </dgm:t>
    </dgm:pt>
    <dgm:pt modelId="{34B21CCD-DAA9-4599-A259-9E6C9D758E06}" type="sibTrans" cxnId="{3A554123-A2C6-48BA-A92F-4B1C2B9AECAA}">
      <dgm:prSet/>
      <dgm:spPr/>
      <dgm:t>
        <a:bodyPr/>
        <a:lstStyle/>
        <a:p>
          <a:endParaRPr lang="zh-TW" altLang="en-US"/>
        </a:p>
      </dgm:t>
    </dgm:pt>
    <dgm:pt modelId="{8001C940-7E63-4E7E-B497-23C0AC26DA58}">
      <dgm:prSet phldrT="[文字]" custT="1"/>
      <dgm:spPr/>
      <dgm:t>
        <a:bodyPr/>
        <a:lstStyle/>
        <a:p>
          <a:endParaRPr lang="en-US" altLang="zh-TW" sz="1800" b="1" dirty="0">
            <a:solidFill>
              <a:schemeClr val="tx1"/>
            </a:solidFill>
            <a:latin typeface="+mj-ea"/>
            <a:ea typeface="+mj-ea"/>
          </a:endParaRPr>
        </a:p>
        <a:p>
          <a:r>
            <a:rPr lang="zh-TW" altLang="en-US" sz="1800" b="1" dirty="0">
              <a:solidFill>
                <a:schemeClr val="tx1"/>
              </a:solidFill>
              <a:latin typeface="+mj-ea"/>
              <a:ea typeface="+mj-ea"/>
            </a:rPr>
            <a:t> 涉及多元性別平等權利，如</a:t>
          </a:r>
          <a:r>
            <a:rPr lang="zh-TW" altLang="en-US" sz="1800" b="1" dirty="0">
              <a:solidFill>
                <a:srgbClr val="0000FF"/>
              </a:solidFill>
              <a:latin typeface="+mj-ea"/>
              <a:ea typeface="+mj-ea"/>
            </a:rPr>
            <a:t>就業權、</a:t>
          </a:r>
          <a:r>
            <a:rPr lang="zh-TW" altLang="en-US" sz="1800" b="1" dirty="0">
              <a:solidFill>
                <a:schemeClr val="tx1"/>
              </a:solidFill>
              <a:latin typeface="+mj-ea"/>
              <a:ea typeface="+mj-ea"/>
            </a:rPr>
            <a:t>教育權、農村婦女權、 社會及經濟權、法律權、婚姻及家庭權等。</a:t>
          </a:r>
        </a:p>
        <a:p>
          <a:endParaRPr lang="zh-TW" altLang="en-US" sz="1800" b="1" dirty="0">
            <a:solidFill>
              <a:schemeClr val="tx1"/>
            </a:solidFill>
            <a:latin typeface="+mj-ea"/>
            <a:ea typeface="+mj-ea"/>
          </a:endParaRPr>
        </a:p>
      </dgm:t>
    </dgm:pt>
    <dgm:pt modelId="{786511E5-5C44-4F4C-AE30-381134D6CD70}" type="parTrans" cxnId="{0171A29F-CCCB-4A93-8D6C-76E0113210D1}">
      <dgm:prSet/>
      <dgm:spPr/>
      <dgm:t>
        <a:bodyPr/>
        <a:lstStyle/>
        <a:p>
          <a:endParaRPr lang="zh-TW" altLang="en-US"/>
        </a:p>
      </dgm:t>
    </dgm:pt>
    <dgm:pt modelId="{99F05EFE-C001-4BDF-8461-392A5A41A77C}" type="sibTrans" cxnId="{0171A29F-CCCB-4A93-8D6C-76E0113210D1}">
      <dgm:prSet/>
      <dgm:spPr/>
      <dgm:t>
        <a:bodyPr/>
        <a:lstStyle/>
        <a:p>
          <a:endParaRPr lang="zh-TW" altLang="en-US"/>
        </a:p>
      </dgm:t>
    </dgm:pt>
    <dgm:pt modelId="{D48FDB4E-EF2A-4A9B-BA27-D589DB2B0163}">
      <dgm:prSet phldrT="[文字]" custT="1"/>
      <dgm:spPr/>
      <dgm:t>
        <a:bodyPr/>
        <a:lstStyle/>
        <a:p>
          <a:endParaRPr lang="en-US" altLang="zh-TW" sz="1800" b="1" dirty="0">
            <a:solidFill>
              <a:schemeClr val="tx1"/>
            </a:solidFill>
            <a:latin typeface="+mj-ea"/>
            <a:ea typeface="+mj-ea"/>
          </a:endParaRPr>
        </a:p>
        <a:p>
          <a:r>
            <a:rPr lang="zh-TW" altLang="en-US" sz="1800" b="1" dirty="0">
              <a:solidFill>
                <a:schemeClr val="tx1"/>
              </a:solidFill>
              <a:latin typeface="+mj-ea"/>
              <a:ea typeface="+mj-ea"/>
            </a:rPr>
            <a:t>以確保男女平等及保障婦女各項權利得以充分發展。</a:t>
          </a:r>
        </a:p>
        <a:p>
          <a:endParaRPr lang="zh-TW" altLang="en-US" sz="1800" b="1" dirty="0">
            <a:solidFill>
              <a:schemeClr val="tx1"/>
            </a:solidFill>
            <a:latin typeface="+mj-ea"/>
            <a:ea typeface="+mj-ea"/>
          </a:endParaRPr>
        </a:p>
      </dgm:t>
    </dgm:pt>
    <dgm:pt modelId="{80FDF555-890B-469C-A5A6-8AC6053BAE9A}" type="parTrans" cxnId="{2BB3D057-A28D-4F61-8C6E-91D971901320}">
      <dgm:prSet/>
      <dgm:spPr/>
      <dgm:t>
        <a:bodyPr/>
        <a:lstStyle/>
        <a:p>
          <a:endParaRPr lang="zh-TW" altLang="en-US"/>
        </a:p>
      </dgm:t>
    </dgm:pt>
    <dgm:pt modelId="{9303259D-BD32-4F5B-B7AD-5D3245748DDB}" type="sibTrans" cxnId="{2BB3D057-A28D-4F61-8C6E-91D971901320}">
      <dgm:prSet/>
      <dgm:spPr/>
      <dgm:t>
        <a:bodyPr/>
        <a:lstStyle/>
        <a:p>
          <a:endParaRPr lang="zh-TW" altLang="en-US"/>
        </a:p>
      </dgm:t>
    </dgm:pt>
    <dgm:pt modelId="{55D44D39-F18D-449C-BB57-FF888F4E4507}">
      <dgm:prSet phldrT="[文字]" custT="1"/>
      <dgm:spPr/>
      <dgm:t>
        <a:bodyPr/>
        <a:lstStyle/>
        <a:p>
          <a:pPr algn="l"/>
          <a:r>
            <a:rPr lang="zh-TW" altLang="en-US" sz="1800" b="1" dirty="0">
              <a:solidFill>
                <a:schemeClr val="tx1"/>
              </a:solidFill>
            </a:rPr>
            <a:t>檢視 婦女權利保障是否落實、執行的重要依據，其重要原則為平等、不歧視、 國家義務。 </a:t>
          </a:r>
          <a:endParaRPr lang="zh-TW" altLang="en-US" sz="1800" dirty="0">
            <a:solidFill>
              <a:schemeClr val="tx1"/>
            </a:solidFill>
          </a:endParaRPr>
        </a:p>
      </dgm:t>
    </dgm:pt>
    <dgm:pt modelId="{6AD9ED96-BB39-4D7D-8F5E-05EB0490CBBF}" type="parTrans" cxnId="{DDBB9871-B6CF-4F79-BEF1-A0AB7322DCAE}">
      <dgm:prSet/>
      <dgm:spPr/>
      <dgm:t>
        <a:bodyPr/>
        <a:lstStyle/>
        <a:p>
          <a:endParaRPr lang="zh-TW" altLang="en-US"/>
        </a:p>
      </dgm:t>
    </dgm:pt>
    <dgm:pt modelId="{AAD9777A-2844-444E-8C34-1219020481EE}" type="sibTrans" cxnId="{DDBB9871-B6CF-4F79-BEF1-A0AB7322DCAE}">
      <dgm:prSet/>
      <dgm:spPr/>
      <dgm:t>
        <a:bodyPr/>
        <a:lstStyle/>
        <a:p>
          <a:endParaRPr lang="zh-TW" altLang="en-US"/>
        </a:p>
      </dgm:t>
    </dgm:pt>
    <dgm:pt modelId="{FAACC68B-5DDD-43E7-B1AF-9ED5DBA9B1CB}">
      <dgm:prSet phldrT="[文字]"/>
      <dgm:spPr>
        <a:blipFill rotWithShape="0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</dgm:spPr>
      <dgm:t>
        <a:bodyPr/>
        <a:lstStyle/>
        <a:p>
          <a:endParaRPr lang="zh-TW" altLang="en-US" dirty="0"/>
        </a:p>
      </dgm:t>
    </dgm:pt>
    <dgm:pt modelId="{A1ABF3B7-E79A-411B-8E42-99A6EDF17CB9}" type="sibTrans" cxnId="{F86431CB-4469-4EB8-A140-FF6D9B51820A}">
      <dgm:prSet/>
      <dgm:spPr/>
      <dgm:t>
        <a:bodyPr/>
        <a:lstStyle/>
        <a:p>
          <a:endParaRPr lang="zh-TW" altLang="en-US"/>
        </a:p>
      </dgm:t>
    </dgm:pt>
    <dgm:pt modelId="{A41BE529-E5FD-4014-8F0A-8FB360FB2F65}" type="parTrans" cxnId="{F86431CB-4469-4EB8-A140-FF6D9B51820A}">
      <dgm:prSet/>
      <dgm:spPr/>
      <dgm:t>
        <a:bodyPr/>
        <a:lstStyle/>
        <a:p>
          <a:endParaRPr lang="zh-TW" altLang="en-US"/>
        </a:p>
      </dgm:t>
    </dgm:pt>
    <dgm:pt modelId="{36385575-E65E-44A1-9B59-868D71ED924C}" type="pres">
      <dgm:prSet presAssocID="{24FB6571-8335-4801-8426-B8529628F680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F8ABC237-959B-48BA-80C6-BEC5A73A88F8}" type="pres">
      <dgm:prSet presAssocID="{FAACC68B-5DDD-43E7-B1AF-9ED5DBA9B1CB}" presName="centerShape" presStyleLbl="node0" presStyleIdx="0" presStyleCnt="1" custScaleX="121807" custScaleY="120206" custLinFactNeighborX="2136" custLinFactNeighborY="3693"/>
      <dgm:spPr/>
      <dgm:t>
        <a:bodyPr/>
        <a:lstStyle/>
        <a:p>
          <a:endParaRPr lang="zh-TW" altLang="en-US"/>
        </a:p>
      </dgm:t>
    </dgm:pt>
    <dgm:pt modelId="{0E19ADDF-ABD0-4F04-BC01-C16B3A64AB94}" type="pres">
      <dgm:prSet presAssocID="{B887ECF4-5F98-4186-96E9-8FF56DCE6C27}" presName="node" presStyleLbl="node1" presStyleIdx="0" presStyleCnt="4" custScaleX="336920" custScaleY="97383" custRadScaleRad="101665" custRadScaleInc="497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F492432-67F3-4B3A-9700-4FBBEFA0EFC4}" type="pres">
      <dgm:prSet presAssocID="{B887ECF4-5F98-4186-96E9-8FF56DCE6C27}" presName="dummy" presStyleCnt="0"/>
      <dgm:spPr/>
    </dgm:pt>
    <dgm:pt modelId="{2B169686-E4C7-4EAB-A56C-8E828FAFF0C3}" type="pres">
      <dgm:prSet presAssocID="{34B21CCD-DAA9-4599-A259-9E6C9D758E06}" presName="sibTrans" presStyleLbl="sibTrans2D1" presStyleIdx="0" presStyleCnt="4"/>
      <dgm:spPr/>
      <dgm:t>
        <a:bodyPr/>
        <a:lstStyle/>
        <a:p>
          <a:endParaRPr lang="zh-TW" altLang="en-US"/>
        </a:p>
      </dgm:t>
    </dgm:pt>
    <dgm:pt modelId="{E89BE4EA-3E6E-442A-BA72-0BA8239D1C70}" type="pres">
      <dgm:prSet presAssocID="{8001C940-7E63-4E7E-B497-23C0AC26DA58}" presName="node" presStyleLbl="node1" presStyleIdx="1" presStyleCnt="4" custScaleX="288577" custScaleY="124376" custRadScaleRad="144916" custRadScaleInc="-75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8A7B763-812F-4C07-AB81-4477C824CA5E}" type="pres">
      <dgm:prSet presAssocID="{8001C940-7E63-4E7E-B497-23C0AC26DA58}" presName="dummy" presStyleCnt="0"/>
      <dgm:spPr/>
    </dgm:pt>
    <dgm:pt modelId="{7BCD56EB-5A3C-4CA0-BE2E-A1302D96FAD5}" type="pres">
      <dgm:prSet presAssocID="{99F05EFE-C001-4BDF-8461-392A5A41A77C}" presName="sibTrans" presStyleLbl="sibTrans2D1" presStyleIdx="1" presStyleCnt="4"/>
      <dgm:spPr/>
      <dgm:t>
        <a:bodyPr/>
        <a:lstStyle/>
        <a:p>
          <a:endParaRPr lang="zh-TW" altLang="en-US"/>
        </a:p>
      </dgm:t>
    </dgm:pt>
    <dgm:pt modelId="{E39C1090-C8EC-4CDB-BFA5-A162D21E0F72}" type="pres">
      <dgm:prSet presAssocID="{D48FDB4E-EF2A-4A9B-BA27-D589DB2B0163}" presName="node" presStyleLbl="node1" presStyleIdx="2" presStyleCnt="4" custScaleX="306577" custRadScaleRad="100441" custRadScaleInc="-787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E36E076-6A13-40DD-9486-55190E097337}" type="pres">
      <dgm:prSet presAssocID="{D48FDB4E-EF2A-4A9B-BA27-D589DB2B0163}" presName="dummy" presStyleCnt="0"/>
      <dgm:spPr/>
    </dgm:pt>
    <dgm:pt modelId="{725DE33A-DCEB-4AB6-B4BB-58FB43E77F70}" type="pres">
      <dgm:prSet presAssocID="{9303259D-BD32-4F5B-B7AD-5D3245748DDB}" presName="sibTrans" presStyleLbl="sibTrans2D1" presStyleIdx="2" presStyleCnt="4"/>
      <dgm:spPr/>
      <dgm:t>
        <a:bodyPr/>
        <a:lstStyle/>
        <a:p>
          <a:endParaRPr lang="zh-TW" altLang="en-US"/>
        </a:p>
      </dgm:t>
    </dgm:pt>
    <dgm:pt modelId="{68D09BBC-D588-45E9-9A4B-FBD4E7981755}" type="pres">
      <dgm:prSet presAssocID="{55D44D39-F18D-449C-BB57-FF888F4E4507}" presName="node" presStyleLbl="node1" presStyleIdx="3" presStyleCnt="4" custScaleX="297710" custScaleY="119375" custRadScaleRad="128617" custRadScaleInc="84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97D2F3F-4D53-4468-AB8B-20FB815FEFF6}" type="pres">
      <dgm:prSet presAssocID="{55D44D39-F18D-449C-BB57-FF888F4E4507}" presName="dummy" presStyleCnt="0"/>
      <dgm:spPr/>
    </dgm:pt>
    <dgm:pt modelId="{0B0609DA-6AB0-40DA-8D38-58682C78682C}" type="pres">
      <dgm:prSet presAssocID="{AAD9777A-2844-444E-8C34-1219020481EE}" presName="sibTrans" presStyleLbl="sibTrans2D1" presStyleIdx="3" presStyleCnt="4"/>
      <dgm:spPr/>
      <dgm:t>
        <a:bodyPr/>
        <a:lstStyle/>
        <a:p>
          <a:endParaRPr lang="zh-TW" altLang="en-US"/>
        </a:p>
      </dgm:t>
    </dgm:pt>
  </dgm:ptLst>
  <dgm:cxnLst>
    <dgm:cxn modelId="{F86431CB-4469-4EB8-A140-FF6D9B51820A}" srcId="{24FB6571-8335-4801-8426-B8529628F680}" destId="{FAACC68B-5DDD-43E7-B1AF-9ED5DBA9B1CB}" srcOrd="0" destOrd="0" parTransId="{A41BE529-E5FD-4014-8F0A-8FB360FB2F65}" sibTransId="{A1ABF3B7-E79A-411B-8E42-99A6EDF17CB9}"/>
    <dgm:cxn modelId="{3F2ABE2C-702C-49E5-B250-4F231F636D29}" type="presOf" srcId="{99F05EFE-C001-4BDF-8461-392A5A41A77C}" destId="{7BCD56EB-5A3C-4CA0-BE2E-A1302D96FAD5}" srcOrd="0" destOrd="0" presId="urn:microsoft.com/office/officeart/2005/8/layout/radial6"/>
    <dgm:cxn modelId="{DDBB9871-B6CF-4F79-BEF1-A0AB7322DCAE}" srcId="{FAACC68B-5DDD-43E7-B1AF-9ED5DBA9B1CB}" destId="{55D44D39-F18D-449C-BB57-FF888F4E4507}" srcOrd="3" destOrd="0" parTransId="{6AD9ED96-BB39-4D7D-8F5E-05EB0490CBBF}" sibTransId="{AAD9777A-2844-444E-8C34-1219020481EE}"/>
    <dgm:cxn modelId="{BE40EBFF-CEDF-47E7-B220-5788790A5223}" type="presOf" srcId="{9303259D-BD32-4F5B-B7AD-5D3245748DDB}" destId="{725DE33A-DCEB-4AB6-B4BB-58FB43E77F70}" srcOrd="0" destOrd="0" presId="urn:microsoft.com/office/officeart/2005/8/layout/radial6"/>
    <dgm:cxn modelId="{DED4C262-2B7A-461E-9E82-ADEE47724148}" type="presOf" srcId="{B887ECF4-5F98-4186-96E9-8FF56DCE6C27}" destId="{0E19ADDF-ABD0-4F04-BC01-C16B3A64AB94}" srcOrd="0" destOrd="0" presId="urn:microsoft.com/office/officeart/2005/8/layout/radial6"/>
    <dgm:cxn modelId="{2D31679B-0768-4C20-A9EA-F2C75E9B4360}" type="presOf" srcId="{8001C940-7E63-4E7E-B497-23C0AC26DA58}" destId="{E89BE4EA-3E6E-442A-BA72-0BA8239D1C70}" srcOrd="0" destOrd="0" presId="urn:microsoft.com/office/officeart/2005/8/layout/radial6"/>
    <dgm:cxn modelId="{2BB3D057-A28D-4F61-8C6E-91D971901320}" srcId="{FAACC68B-5DDD-43E7-B1AF-9ED5DBA9B1CB}" destId="{D48FDB4E-EF2A-4A9B-BA27-D589DB2B0163}" srcOrd="2" destOrd="0" parTransId="{80FDF555-890B-469C-A5A6-8AC6053BAE9A}" sibTransId="{9303259D-BD32-4F5B-B7AD-5D3245748DDB}"/>
    <dgm:cxn modelId="{0171A29F-CCCB-4A93-8D6C-76E0113210D1}" srcId="{FAACC68B-5DDD-43E7-B1AF-9ED5DBA9B1CB}" destId="{8001C940-7E63-4E7E-B497-23C0AC26DA58}" srcOrd="1" destOrd="0" parTransId="{786511E5-5C44-4F4C-AE30-381134D6CD70}" sibTransId="{99F05EFE-C001-4BDF-8461-392A5A41A77C}"/>
    <dgm:cxn modelId="{B6E4F4D1-AAAB-4B0F-A9D7-0662D731E925}" type="presOf" srcId="{24FB6571-8335-4801-8426-B8529628F680}" destId="{36385575-E65E-44A1-9B59-868D71ED924C}" srcOrd="0" destOrd="0" presId="urn:microsoft.com/office/officeart/2005/8/layout/radial6"/>
    <dgm:cxn modelId="{3C432279-2277-4245-903F-95EFFEAECF72}" type="presOf" srcId="{34B21CCD-DAA9-4599-A259-9E6C9D758E06}" destId="{2B169686-E4C7-4EAB-A56C-8E828FAFF0C3}" srcOrd="0" destOrd="0" presId="urn:microsoft.com/office/officeart/2005/8/layout/radial6"/>
    <dgm:cxn modelId="{EDB9AE15-CB44-4169-B366-9BAE12870C88}" type="presOf" srcId="{D48FDB4E-EF2A-4A9B-BA27-D589DB2B0163}" destId="{E39C1090-C8EC-4CDB-BFA5-A162D21E0F72}" srcOrd="0" destOrd="0" presId="urn:microsoft.com/office/officeart/2005/8/layout/radial6"/>
    <dgm:cxn modelId="{3A554123-A2C6-48BA-A92F-4B1C2B9AECAA}" srcId="{FAACC68B-5DDD-43E7-B1AF-9ED5DBA9B1CB}" destId="{B887ECF4-5F98-4186-96E9-8FF56DCE6C27}" srcOrd="0" destOrd="0" parTransId="{91B21413-5788-4779-9732-098220A7F04F}" sibTransId="{34B21CCD-DAA9-4599-A259-9E6C9D758E06}"/>
    <dgm:cxn modelId="{B46C8EFB-6E3D-4856-9877-1132062D834F}" type="presOf" srcId="{AAD9777A-2844-444E-8C34-1219020481EE}" destId="{0B0609DA-6AB0-40DA-8D38-58682C78682C}" srcOrd="0" destOrd="0" presId="urn:microsoft.com/office/officeart/2005/8/layout/radial6"/>
    <dgm:cxn modelId="{BEA41A36-667C-4AC7-9E97-9AB5FE228525}" type="presOf" srcId="{55D44D39-F18D-449C-BB57-FF888F4E4507}" destId="{68D09BBC-D588-45E9-9A4B-FBD4E7981755}" srcOrd="0" destOrd="0" presId="urn:microsoft.com/office/officeart/2005/8/layout/radial6"/>
    <dgm:cxn modelId="{1B91EDD4-04EA-4C98-B483-CAEA8576C972}" type="presOf" srcId="{FAACC68B-5DDD-43E7-B1AF-9ED5DBA9B1CB}" destId="{F8ABC237-959B-48BA-80C6-BEC5A73A88F8}" srcOrd="0" destOrd="0" presId="urn:microsoft.com/office/officeart/2005/8/layout/radial6"/>
    <dgm:cxn modelId="{7BEBF30A-1531-491B-B330-CD6AA8E96825}" type="presParOf" srcId="{36385575-E65E-44A1-9B59-868D71ED924C}" destId="{F8ABC237-959B-48BA-80C6-BEC5A73A88F8}" srcOrd="0" destOrd="0" presId="urn:microsoft.com/office/officeart/2005/8/layout/radial6"/>
    <dgm:cxn modelId="{572FFFD1-A295-4A0C-B5E8-E2311DF3D5CA}" type="presParOf" srcId="{36385575-E65E-44A1-9B59-868D71ED924C}" destId="{0E19ADDF-ABD0-4F04-BC01-C16B3A64AB94}" srcOrd="1" destOrd="0" presId="urn:microsoft.com/office/officeart/2005/8/layout/radial6"/>
    <dgm:cxn modelId="{8EC9AD65-1065-41C7-9A86-E5D6EC44E5B2}" type="presParOf" srcId="{36385575-E65E-44A1-9B59-868D71ED924C}" destId="{8F492432-67F3-4B3A-9700-4FBBEFA0EFC4}" srcOrd="2" destOrd="0" presId="urn:microsoft.com/office/officeart/2005/8/layout/radial6"/>
    <dgm:cxn modelId="{7DE788BF-4D78-44B8-882B-1D7D8D11E5D8}" type="presParOf" srcId="{36385575-E65E-44A1-9B59-868D71ED924C}" destId="{2B169686-E4C7-4EAB-A56C-8E828FAFF0C3}" srcOrd="3" destOrd="0" presId="urn:microsoft.com/office/officeart/2005/8/layout/radial6"/>
    <dgm:cxn modelId="{ED2BEA78-2D01-4902-8E94-E55B73F84572}" type="presParOf" srcId="{36385575-E65E-44A1-9B59-868D71ED924C}" destId="{E89BE4EA-3E6E-442A-BA72-0BA8239D1C70}" srcOrd="4" destOrd="0" presId="urn:microsoft.com/office/officeart/2005/8/layout/radial6"/>
    <dgm:cxn modelId="{0CB6C3E5-69DB-4D22-A0E5-B065072DB513}" type="presParOf" srcId="{36385575-E65E-44A1-9B59-868D71ED924C}" destId="{88A7B763-812F-4C07-AB81-4477C824CA5E}" srcOrd="5" destOrd="0" presId="urn:microsoft.com/office/officeart/2005/8/layout/radial6"/>
    <dgm:cxn modelId="{E82360A0-7BB3-491D-BF6C-9862440CB790}" type="presParOf" srcId="{36385575-E65E-44A1-9B59-868D71ED924C}" destId="{7BCD56EB-5A3C-4CA0-BE2E-A1302D96FAD5}" srcOrd="6" destOrd="0" presId="urn:microsoft.com/office/officeart/2005/8/layout/radial6"/>
    <dgm:cxn modelId="{D39667E6-18A7-4894-AC1A-7C64727D5F81}" type="presParOf" srcId="{36385575-E65E-44A1-9B59-868D71ED924C}" destId="{E39C1090-C8EC-4CDB-BFA5-A162D21E0F72}" srcOrd="7" destOrd="0" presId="urn:microsoft.com/office/officeart/2005/8/layout/radial6"/>
    <dgm:cxn modelId="{FCDC3C59-582F-413F-9BB2-6213CF91F6C4}" type="presParOf" srcId="{36385575-E65E-44A1-9B59-868D71ED924C}" destId="{AE36E076-6A13-40DD-9486-55190E097337}" srcOrd="8" destOrd="0" presId="urn:microsoft.com/office/officeart/2005/8/layout/radial6"/>
    <dgm:cxn modelId="{96CB391C-0FDB-48DA-9993-3B475688F619}" type="presParOf" srcId="{36385575-E65E-44A1-9B59-868D71ED924C}" destId="{725DE33A-DCEB-4AB6-B4BB-58FB43E77F70}" srcOrd="9" destOrd="0" presId="urn:microsoft.com/office/officeart/2005/8/layout/radial6"/>
    <dgm:cxn modelId="{32D5ABA6-38FE-462A-82F1-23F18F8655F9}" type="presParOf" srcId="{36385575-E65E-44A1-9B59-868D71ED924C}" destId="{68D09BBC-D588-45E9-9A4B-FBD4E7981755}" srcOrd="10" destOrd="0" presId="urn:microsoft.com/office/officeart/2005/8/layout/radial6"/>
    <dgm:cxn modelId="{5BB5BD59-580A-48F0-8712-F254B63D91D2}" type="presParOf" srcId="{36385575-E65E-44A1-9B59-868D71ED924C}" destId="{197D2F3F-4D53-4468-AB8B-20FB815FEFF6}" srcOrd="11" destOrd="0" presId="urn:microsoft.com/office/officeart/2005/8/layout/radial6"/>
    <dgm:cxn modelId="{AC2453B0-E4D4-40B8-9E2E-CF87AC51BF03}" type="presParOf" srcId="{36385575-E65E-44A1-9B59-868D71ED924C}" destId="{0B0609DA-6AB0-40DA-8D38-58682C78682C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73E394-8442-413D-956E-FCAACAEC7EA9}" type="doc">
      <dgm:prSet loTypeId="urn:microsoft.com/office/officeart/2005/8/layout/hierarchy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TW" altLang="en-US"/>
        </a:p>
      </dgm:t>
    </dgm:pt>
    <dgm:pt modelId="{6000EF3C-7DB2-4AA6-9C62-DD30E7795B55}">
      <dgm:prSet phldrT="[文字]" custT="1"/>
      <dgm:spPr/>
      <dgm:t>
        <a:bodyPr/>
        <a:lstStyle/>
        <a:p>
          <a:r>
            <a:rPr lang="zh-TW" altLang="en-US" sz="2000" dirty="0">
              <a:latin typeface="標楷體" panose="03000509000000000000" pitchFamily="65" charset="-120"/>
              <a:ea typeface="標楷體" panose="03000509000000000000" pitchFamily="65" charset="-120"/>
            </a:rPr>
            <a:t>原住民族</a:t>
          </a:r>
          <a:endParaRPr lang="en-US" altLang="zh-TW" sz="2000" dirty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r>
            <a:rPr lang="zh-TW" altLang="en-US" sz="2000" dirty="0">
              <a:latin typeface="標楷體" panose="03000509000000000000" pitchFamily="65" charset="-120"/>
              <a:ea typeface="標楷體" panose="03000509000000000000" pitchFamily="65" charset="-120"/>
            </a:rPr>
            <a:t>女性</a:t>
          </a:r>
        </a:p>
      </dgm:t>
    </dgm:pt>
    <dgm:pt modelId="{2D716D54-7303-4226-A7FA-01617A766AD0}" type="parTrans" cxnId="{2B2C743A-3E8A-4DE6-8F1E-367BB9D1C195}">
      <dgm:prSet/>
      <dgm:spPr/>
      <dgm:t>
        <a:bodyPr/>
        <a:lstStyle/>
        <a:p>
          <a:endParaRPr lang="zh-TW" altLang="en-US" sz="200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29D8181F-061E-4D3B-AD71-BFD941DA5A7E}" type="sibTrans" cxnId="{2B2C743A-3E8A-4DE6-8F1E-367BB9D1C195}">
      <dgm:prSet/>
      <dgm:spPr/>
      <dgm:t>
        <a:bodyPr/>
        <a:lstStyle/>
        <a:p>
          <a:endParaRPr lang="zh-TW" altLang="en-US" sz="200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0573156B-5B03-41EE-8683-587102D92BB9}">
      <dgm:prSet phldrT="[文字]" custT="1"/>
      <dgm:spPr/>
      <dgm:t>
        <a:bodyPr/>
        <a:lstStyle/>
        <a:p>
          <a:pPr algn="ctr"/>
          <a:r>
            <a:rPr lang="zh-TW" altLang="en-US" sz="2000" dirty="0"/>
            <a:t>公私部門</a:t>
          </a:r>
          <a:endParaRPr lang="zh-TW" altLang="en-US" sz="20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8FE8D16B-1922-4E24-A60E-02B40E0DC86C}" type="parTrans" cxnId="{8F6EE984-C474-4D57-9AA3-17863A483A23}">
      <dgm:prSet/>
      <dgm:spPr/>
      <dgm:t>
        <a:bodyPr/>
        <a:lstStyle/>
        <a:p>
          <a:endParaRPr lang="zh-TW" altLang="en-US" sz="200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68D12EC8-3F7F-41A7-9BE6-E6F29A7408C9}" type="sibTrans" cxnId="{8F6EE984-C474-4D57-9AA3-17863A483A23}">
      <dgm:prSet/>
      <dgm:spPr/>
      <dgm:t>
        <a:bodyPr/>
        <a:lstStyle/>
        <a:p>
          <a:endParaRPr lang="zh-TW" altLang="en-US" sz="200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1BE02EA9-9B4E-4382-8C13-D6F63019261B}">
      <dgm:prSet phldrT="[文字]" custT="1"/>
      <dgm:spPr/>
      <dgm:t>
        <a:bodyPr/>
        <a:lstStyle/>
        <a:p>
          <a:r>
            <a:rPr lang="zh-TW" altLang="en-US" sz="2000" dirty="0" smtClean="0">
              <a:latin typeface="標楷體" panose="03000509000000000000" pitchFamily="65" charset="-120"/>
              <a:ea typeface="標楷體" panose="03000509000000000000" pitchFamily="65" charset="-120"/>
            </a:rPr>
            <a:t>新北市原民局</a:t>
          </a:r>
          <a:endParaRPr lang="en-US" altLang="zh-TW" sz="2000" dirty="0" smtClean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r>
            <a:rPr lang="zh-TW" altLang="en-US" sz="2000" dirty="0" smtClean="0">
              <a:latin typeface="標楷體" panose="03000509000000000000" pitchFamily="65" charset="-120"/>
              <a:ea typeface="標楷體" panose="03000509000000000000" pitchFamily="65" charset="-120"/>
            </a:rPr>
            <a:t>管轄單位</a:t>
          </a:r>
          <a:endParaRPr lang="en-US" altLang="zh-TW" sz="20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2438A249-450D-4B00-9DD5-CCCCCFAD66E8}" type="parTrans" cxnId="{AF6BF6EB-0832-47EA-B3FF-E8633F96607F}">
      <dgm:prSet/>
      <dgm:spPr/>
      <dgm:t>
        <a:bodyPr/>
        <a:lstStyle/>
        <a:p>
          <a:endParaRPr lang="zh-TW" altLang="en-US" sz="200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D970D3D7-790B-4FB0-91B8-014C9E3365D0}" type="sibTrans" cxnId="{AF6BF6EB-0832-47EA-B3FF-E8633F96607F}">
      <dgm:prSet/>
      <dgm:spPr/>
      <dgm:t>
        <a:bodyPr/>
        <a:lstStyle/>
        <a:p>
          <a:endParaRPr lang="zh-TW" altLang="en-US" sz="200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182A3996-9515-44B2-8BC7-FE5FAD890CA4}">
      <dgm:prSet phldrT="[文字]" custT="1"/>
      <dgm:spPr/>
      <dgm:t>
        <a:bodyPr/>
        <a:lstStyle/>
        <a:p>
          <a:pPr algn="ctr"/>
          <a:r>
            <a:rPr lang="zh-TW" altLang="en-US" sz="2000" dirty="0"/>
            <a:t>法規保障</a:t>
          </a:r>
          <a:endParaRPr lang="zh-TW" altLang="en-US" sz="20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3003BCC1-0542-4767-A932-7668AEFE5C26}" type="parTrans" cxnId="{60CEF4CD-0057-41DD-99E8-1E697BFCC574}">
      <dgm:prSet/>
      <dgm:spPr/>
      <dgm:t>
        <a:bodyPr/>
        <a:lstStyle/>
        <a:p>
          <a:endParaRPr lang="zh-TW" altLang="en-US" sz="200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C1D96B45-7D95-456E-99AE-564B30B69AEC}" type="sibTrans" cxnId="{60CEF4CD-0057-41DD-99E8-1E697BFCC574}">
      <dgm:prSet/>
      <dgm:spPr/>
      <dgm:t>
        <a:bodyPr/>
        <a:lstStyle/>
        <a:p>
          <a:endParaRPr lang="zh-TW" altLang="en-US" sz="200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12649B14-3D10-4EFC-94E4-2B45861D10FC}">
      <dgm:prSet phldrT="[文字]" custT="1"/>
      <dgm:spPr/>
      <dgm:t>
        <a:bodyPr/>
        <a:lstStyle/>
        <a:p>
          <a:r>
            <a:rPr lang="zh-TW" altLang="en-US" sz="1400" dirty="0">
              <a:latin typeface="標楷體" panose="03000509000000000000" pitchFamily="65" charset="-120"/>
              <a:ea typeface="標楷體" panose="03000509000000000000" pitchFamily="65" charset="-120"/>
            </a:rPr>
            <a:t>公部門</a:t>
          </a:r>
          <a:endParaRPr lang="en-US" altLang="zh-TW" sz="1400" dirty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r>
            <a:rPr lang="en-US" altLang="zh-TW" sz="1400" dirty="0" smtClean="0">
              <a:latin typeface="標楷體" panose="03000509000000000000" pitchFamily="65" charset="-120"/>
              <a:ea typeface="標楷體" panose="03000509000000000000" pitchFamily="65" charset="-120"/>
            </a:rPr>
            <a:t>1.</a:t>
          </a:r>
          <a:r>
            <a:rPr lang="zh-TW" altLang="en-US" sz="1400" dirty="0" smtClean="0">
              <a:latin typeface="標楷體" panose="03000509000000000000" pitchFamily="65" charset="-120"/>
              <a:ea typeface="標楷體" panose="03000509000000000000" pitchFamily="65" charset="-120"/>
            </a:rPr>
            <a:t>改善措施</a:t>
          </a:r>
          <a:r>
            <a:rPr lang="en-US" altLang="zh-TW" sz="1400" dirty="0" smtClean="0">
              <a:latin typeface="標楷體" panose="03000509000000000000" pitchFamily="65" charset="-120"/>
              <a:ea typeface="標楷體" panose="03000509000000000000" pitchFamily="65" charset="-120"/>
            </a:rPr>
            <a:t>-</a:t>
          </a:r>
          <a:r>
            <a:rPr lang="zh-TW" altLang="en-US" sz="1400" dirty="0" smtClean="0">
              <a:latin typeface="標楷體" panose="03000509000000000000" pitchFamily="65" charset="-120"/>
              <a:ea typeface="標楷體" panose="03000509000000000000" pitchFamily="65" charset="-120"/>
            </a:rPr>
            <a:t>原</a:t>
          </a:r>
          <a:r>
            <a:rPr lang="zh-TW" altLang="en-US" sz="1400" dirty="0">
              <a:latin typeface="標楷體" panose="03000509000000000000" pitchFamily="65" charset="-120"/>
              <a:ea typeface="標楷體" panose="03000509000000000000" pitchFamily="65" charset="-120"/>
            </a:rPr>
            <a:t>民會相關計畫</a:t>
          </a:r>
          <a:r>
            <a:rPr lang="zh-TW" altLang="en-US" sz="1400" dirty="0" smtClean="0">
              <a:latin typeface="標楷體" panose="03000509000000000000" pitchFamily="65" charset="-120"/>
              <a:ea typeface="標楷體" panose="03000509000000000000" pitchFamily="65" charset="-120"/>
            </a:rPr>
            <a:t>措施</a:t>
          </a:r>
          <a:r>
            <a:rPr lang="en-US" altLang="zh-TW" sz="1400" dirty="0" smtClean="0">
              <a:latin typeface="標楷體" panose="03000509000000000000" pitchFamily="65" charset="-120"/>
              <a:ea typeface="標楷體" panose="03000509000000000000" pitchFamily="65" charset="-120"/>
            </a:rPr>
            <a:t/>
          </a:r>
          <a:br>
            <a:rPr lang="en-US" altLang="zh-TW" sz="1400" dirty="0" smtClean="0">
              <a:latin typeface="標楷體" panose="03000509000000000000" pitchFamily="65" charset="-120"/>
              <a:ea typeface="標楷體" panose="03000509000000000000" pitchFamily="65" charset="-120"/>
            </a:rPr>
          </a:br>
          <a:r>
            <a:rPr lang="en-US" altLang="zh-TW" sz="1400" dirty="0" smtClean="0">
              <a:latin typeface="標楷體" panose="03000509000000000000" pitchFamily="65" charset="-120"/>
              <a:ea typeface="標楷體" panose="03000509000000000000" pitchFamily="65" charset="-120"/>
            </a:rPr>
            <a:t>2.</a:t>
          </a:r>
          <a:r>
            <a:rPr lang="zh-TW" altLang="en-US" sz="1400" dirty="0" smtClean="0">
              <a:latin typeface="標楷體" panose="03000509000000000000" pitchFamily="65" charset="-120"/>
              <a:ea typeface="標楷體" panose="03000509000000000000" pitchFamily="65" charset="-120"/>
            </a:rPr>
            <a:t>就服站</a:t>
          </a:r>
          <a:endParaRPr lang="en-US" altLang="zh-TW" sz="14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A186943D-5A5F-4DF8-AA73-3B5444FAF6E5}" type="parTrans" cxnId="{18314C22-74C6-41B1-9149-542339E96F18}">
      <dgm:prSet/>
      <dgm:spPr/>
      <dgm:t>
        <a:bodyPr/>
        <a:lstStyle/>
        <a:p>
          <a:endParaRPr lang="zh-TW" altLang="en-US" sz="200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D4C21487-EE74-47F1-9E23-7297F59C5714}" type="sibTrans" cxnId="{18314C22-74C6-41B1-9149-542339E96F18}">
      <dgm:prSet/>
      <dgm:spPr/>
      <dgm:t>
        <a:bodyPr/>
        <a:lstStyle/>
        <a:p>
          <a:endParaRPr lang="zh-TW" altLang="en-US" sz="200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EB477DFD-628A-4A27-AD92-A827A1E7F61F}">
      <dgm:prSet phldrT="[文字]" custT="1"/>
      <dgm:spPr/>
      <dgm:t>
        <a:bodyPr/>
        <a:lstStyle/>
        <a:p>
          <a:pPr algn="ctr"/>
          <a:r>
            <a:rPr lang="zh-TW" altLang="en-US" sz="1400" dirty="0"/>
            <a:t>私部門</a:t>
          </a:r>
          <a:endParaRPr lang="en-US" altLang="zh-TW" sz="1400" dirty="0"/>
        </a:p>
        <a:p>
          <a:pPr algn="ctr"/>
          <a:r>
            <a:rPr lang="zh-TW" altLang="en-US" sz="1400" dirty="0">
              <a:latin typeface="標楷體" panose="03000509000000000000" pitchFamily="65" charset="-120"/>
              <a:ea typeface="標楷體" panose="03000509000000000000" pitchFamily="65" charset="-120"/>
            </a:rPr>
            <a:t>採進用比例與表揚</a:t>
          </a:r>
        </a:p>
      </dgm:t>
    </dgm:pt>
    <dgm:pt modelId="{6183DDB8-0E90-404B-B1B0-99002E2237AC}" type="parTrans" cxnId="{3B000FF7-EB12-45C1-95BA-73DC60FC8D76}">
      <dgm:prSet/>
      <dgm:spPr/>
      <dgm:t>
        <a:bodyPr/>
        <a:lstStyle/>
        <a:p>
          <a:endParaRPr lang="zh-TW" altLang="en-US" sz="200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4BFE95F8-BABF-4953-BA60-DA4C6FB20F0F}" type="sibTrans" cxnId="{3B000FF7-EB12-45C1-95BA-73DC60FC8D76}">
      <dgm:prSet/>
      <dgm:spPr/>
      <dgm:t>
        <a:bodyPr/>
        <a:lstStyle/>
        <a:p>
          <a:endParaRPr lang="zh-TW" altLang="en-US" sz="200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C3585F4F-1F78-4D07-B667-E09741EC2DA0}">
      <dgm:prSet custT="1"/>
      <dgm:spPr/>
      <dgm:t>
        <a:bodyPr/>
        <a:lstStyle/>
        <a:p>
          <a:pPr algn="l"/>
          <a:endParaRPr lang="en-US" altLang="zh-TW" sz="1400" dirty="0"/>
        </a:p>
        <a:p>
          <a:pPr algn="l"/>
          <a:r>
            <a:rPr lang="en-US" altLang="zh-TW" sz="1400" dirty="0" smtClean="0"/>
            <a:t>1.</a:t>
          </a:r>
          <a:r>
            <a:rPr lang="zh-TW" altLang="en-US" sz="1400" dirty="0" smtClean="0"/>
            <a:t>透過</a:t>
          </a:r>
          <a:r>
            <a:rPr lang="zh-TW" altLang="en-US" sz="1400" dirty="0"/>
            <a:t>部落大學開設相關多元訓練</a:t>
          </a:r>
          <a:r>
            <a:rPr lang="zh-TW" altLang="en-US" sz="1400" dirty="0" smtClean="0"/>
            <a:t>課程</a:t>
          </a:r>
          <a:endParaRPr lang="en-US" altLang="zh-TW" sz="1400" dirty="0" smtClean="0"/>
        </a:p>
        <a:p>
          <a:pPr algn="l"/>
          <a:r>
            <a:rPr lang="en-US" altLang="zh-TW" sz="1400" dirty="0" smtClean="0"/>
            <a:t>2. </a:t>
          </a:r>
          <a:r>
            <a:rPr lang="zh-TW" altLang="zh-TW" sz="1400" dirty="0" smtClean="0"/>
            <a:t>都會西區原住民族家庭服務中心</a:t>
          </a:r>
          <a:endParaRPr lang="en-US" altLang="zh-TW" sz="1400" dirty="0" smtClean="0"/>
        </a:p>
        <a:p>
          <a:pPr algn="l"/>
          <a:r>
            <a:rPr lang="en-US" altLang="zh-TW" sz="1400" dirty="0" smtClean="0"/>
            <a:t>3. </a:t>
          </a:r>
          <a:r>
            <a:rPr lang="zh-TW" altLang="zh-TW" sz="1400" dirty="0" smtClean="0"/>
            <a:t>原住民文化健康站</a:t>
          </a:r>
          <a:endParaRPr lang="en-US" altLang="zh-TW" sz="1400" dirty="0"/>
        </a:p>
        <a:p>
          <a:pPr algn="l"/>
          <a:endParaRPr lang="zh-TW" altLang="en-US" sz="1400" dirty="0"/>
        </a:p>
      </dgm:t>
    </dgm:pt>
    <dgm:pt modelId="{75A0BBA4-2CE5-446B-BB49-14C56820AF9C}" type="parTrans" cxnId="{AD4D9CA8-899F-4DB1-A2D3-5DFFA2DA7B6C}">
      <dgm:prSet/>
      <dgm:spPr/>
      <dgm:t>
        <a:bodyPr/>
        <a:lstStyle/>
        <a:p>
          <a:endParaRPr lang="zh-TW" altLang="en-US" sz="2000"/>
        </a:p>
      </dgm:t>
    </dgm:pt>
    <dgm:pt modelId="{D75318F8-8F7B-4A7B-BE07-ABAF46A35B70}" type="sibTrans" cxnId="{AD4D9CA8-899F-4DB1-A2D3-5DFFA2DA7B6C}">
      <dgm:prSet/>
      <dgm:spPr/>
      <dgm:t>
        <a:bodyPr/>
        <a:lstStyle/>
        <a:p>
          <a:endParaRPr lang="zh-TW" altLang="en-US" sz="2000"/>
        </a:p>
      </dgm:t>
    </dgm:pt>
    <dgm:pt modelId="{B01FC954-6A8B-42F9-8860-61FF128765B0}">
      <dgm:prSet custT="1"/>
      <dgm:spPr/>
      <dgm:t>
        <a:bodyPr/>
        <a:lstStyle/>
        <a:p>
          <a:pPr algn="l"/>
          <a:r>
            <a:rPr lang="en-US" altLang="zh-TW" sz="1400" dirty="0"/>
            <a:t>1.</a:t>
          </a:r>
          <a:r>
            <a:rPr lang="zh-TW" altLang="en-US" sz="1400" dirty="0"/>
            <a:t> </a:t>
          </a:r>
          <a:r>
            <a:rPr lang="zh-TW" altLang="zh-TW" sz="1400" dirty="0"/>
            <a:t>原住民族基本法第</a:t>
          </a:r>
          <a:r>
            <a:rPr lang="en-US" altLang="zh-TW" sz="1400" dirty="0"/>
            <a:t>17</a:t>
          </a:r>
          <a:r>
            <a:rPr lang="zh-TW" altLang="zh-TW" sz="1400" dirty="0"/>
            <a:t>條</a:t>
          </a:r>
          <a:endParaRPr lang="en-US" altLang="zh-TW" sz="1400" dirty="0"/>
        </a:p>
        <a:p>
          <a:pPr algn="l"/>
          <a:r>
            <a:rPr lang="en-US" altLang="zh-TW" sz="1400" dirty="0"/>
            <a:t>2.</a:t>
          </a:r>
          <a:r>
            <a:rPr lang="zh-TW" altLang="zh-TW" sz="1400" dirty="0"/>
            <a:t> </a:t>
          </a:r>
          <a:r>
            <a:rPr lang="zh-TW" altLang="en-US" sz="1400" dirty="0"/>
            <a:t>原住民族工作權保障法第二章比例原則</a:t>
          </a:r>
          <a:endParaRPr lang="en-US" altLang="zh-TW" sz="1400" dirty="0"/>
        </a:p>
      </dgm:t>
    </dgm:pt>
    <dgm:pt modelId="{5B2BBDC6-6751-499E-A883-BCFA7A6736F3}" type="parTrans" cxnId="{41C118A9-1044-4AFD-8F99-979883832181}">
      <dgm:prSet/>
      <dgm:spPr/>
      <dgm:t>
        <a:bodyPr/>
        <a:lstStyle/>
        <a:p>
          <a:endParaRPr lang="zh-TW" altLang="en-US" sz="2000"/>
        </a:p>
      </dgm:t>
    </dgm:pt>
    <dgm:pt modelId="{677B74E1-1D20-43F6-B2AF-2B75036202D1}" type="sibTrans" cxnId="{41C118A9-1044-4AFD-8F99-979883832181}">
      <dgm:prSet/>
      <dgm:spPr/>
      <dgm:t>
        <a:bodyPr/>
        <a:lstStyle/>
        <a:p>
          <a:endParaRPr lang="zh-TW" altLang="en-US" sz="2000"/>
        </a:p>
      </dgm:t>
    </dgm:pt>
    <dgm:pt modelId="{B4D0544D-8BBA-4021-A6D9-8D9E38ECCFBB}" type="pres">
      <dgm:prSet presAssocID="{9873E394-8442-413D-956E-FCAACAEC7EA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96E87018-65EF-49AC-941D-BDD10788B913}" type="pres">
      <dgm:prSet presAssocID="{6000EF3C-7DB2-4AA6-9C62-DD30E7795B55}" presName="hierRoot1" presStyleCnt="0"/>
      <dgm:spPr/>
    </dgm:pt>
    <dgm:pt modelId="{2CB30F41-BDAD-48A7-82B1-74A8445B9CB5}" type="pres">
      <dgm:prSet presAssocID="{6000EF3C-7DB2-4AA6-9C62-DD30E7795B55}" presName="composite" presStyleCnt="0"/>
      <dgm:spPr/>
    </dgm:pt>
    <dgm:pt modelId="{8EF9FD69-C420-4517-A4B9-4B64D0D2F8E0}" type="pres">
      <dgm:prSet presAssocID="{6000EF3C-7DB2-4AA6-9C62-DD30E7795B55}" presName="background" presStyleLbl="node0" presStyleIdx="0" presStyleCnt="1"/>
      <dgm:spPr/>
    </dgm:pt>
    <dgm:pt modelId="{EF3D9B26-3D78-4F2C-80A8-3425DBCEDE29}" type="pres">
      <dgm:prSet presAssocID="{6000EF3C-7DB2-4AA6-9C62-DD30E7795B55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17FE25AA-8529-438C-9F4A-67A8DC95968F}" type="pres">
      <dgm:prSet presAssocID="{6000EF3C-7DB2-4AA6-9C62-DD30E7795B55}" presName="hierChild2" presStyleCnt="0"/>
      <dgm:spPr/>
    </dgm:pt>
    <dgm:pt modelId="{2404D564-C99D-4584-B944-DAD988E1F45D}" type="pres">
      <dgm:prSet presAssocID="{8FE8D16B-1922-4E24-A60E-02B40E0DC86C}" presName="Name10" presStyleLbl="parChTrans1D2" presStyleIdx="0" presStyleCnt="3"/>
      <dgm:spPr/>
      <dgm:t>
        <a:bodyPr/>
        <a:lstStyle/>
        <a:p>
          <a:endParaRPr lang="zh-TW" altLang="en-US"/>
        </a:p>
      </dgm:t>
    </dgm:pt>
    <dgm:pt modelId="{61094B62-18DE-498D-A51D-15301BB31092}" type="pres">
      <dgm:prSet presAssocID="{0573156B-5B03-41EE-8683-587102D92BB9}" presName="hierRoot2" presStyleCnt="0"/>
      <dgm:spPr/>
    </dgm:pt>
    <dgm:pt modelId="{3253B00F-1D05-4D47-A935-81D45451FD14}" type="pres">
      <dgm:prSet presAssocID="{0573156B-5B03-41EE-8683-587102D92BB9}" presName="composite2" presStyleCnt="0"/>
      <dgm:spPr/>
    </dgm:pt>
    <dgm:pt modelId="{6BE4A4F4-220A-4CF0-BBB7-7AA12F701370}" type="pres">
      <dgm:prSet presAssocID="{0573156B-5B03-41EE-8683-587102D92BB9}" presName="background2" presStyleLbl="node2" presStyleIdx="0" presStyleCnt="3"/>
      <dgm:spPr/>
    </dgm:pt>
    <dgm:pt modelId="{EF83DABB-4140-4E50-B421-DF452FCF2F60}" type="pres">
      <dgm:prSet presAssocID="{0573156B-5B03-41EE-8683-587102D92BB9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99F1170-2367-44F2-AC67-3B28F31F4633}" type="pres">
      <dgm:prSet presAssocID="{0573156B-5B03-41EE-8683-587102D92BB9}" presName="hierChild3" presStyleCnt="0"/>
      <dgm:spPr/>
    </dgm:pt>
    <dgm:pt modelId="{06CB1334-C70C-4B1D-8D0C-CD161B24D6E7}" type="pres">
      <dgm:prSet presAssocID="{A186943D-5A5F-4DF8-AA73-3B5444FAF6E5}" presName="Name17" presStyleLbl="parChTrans1D3" presStyleIdx="0" presStyleCnt="4"/>
      <dgm:spPr/>
      <dgm:t>
        <a:bodyPr/>
        <a:lstStyle/>
        <a:p>
          <a:endParaRPr lang="zh-TW" altLang="en-US"/>
        </a:p>
      </dgm:t>
    </dgm:pt>
    <dgm:pt modelId="{93A10918-9EDF-484A-AF0D-8E32C1A4AC9A}" type="pres">
      <dgm:prSet presAssocID="{12649B14-3D10-4EFC-94E4-2B45861D10FC}" presName="hierRoot3" presStyleCnt="0"/>
      <dgm:spPr/>
    </dgm:pt>
    <dgm:pt modelId="{38D480E3-1BA0-4712-BD30-EEA37EF74E29}" type="pres">
      <dgm:prSet presAssocID="{12649B14-3D10-4EFC-94E4-2B45861D10FC}" presName="composite3" presStyleCnt="0"/>
      <dgm:spPr/>
    </dgm:pt>
    <dgm:pt modelId="{270540A7-30D7-49EE-B794-9C5D58E72B8B}" type="pres">
      <dgm:prSet presAssocID="{12649B14-3D10-4EFC-94E4-2B45861D10FC}" presName="background3" presStyleLbl="node3" presStyleIdx="0" presStyleCnt="4"/>
      <dgm:spPr/>
    </dgm:pt>
    <dgm:pt modelId="{CCA7DB46-799C-4E08-BB7A-1D84C86A618E}" type="pres">
      <dgm:prSet presAssocID="{12649B14-3D10-4EFC-94E4-2B45861D10F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A4F64CA-81EF-4C3D-8FAA-0826114D03BA}" type="pres">
      <dgm:prSet presAssocID="{12649B14-3D10-4EFC-94E4-2B45861D10FC}" presName="hierChild4" presStyleCnt="0"/>
      <dgm:spPr/>
    </dgm:pt>
    <dgm:pt modelId="{46442935-E420-4069-9545-E44ACDCB37A1}" type="pres">
      <dgm:prSet presAssocID="{6183DDB8-0E90-404B-B1B0-99002E2237AC}" presName="Name17" presStyleLbl="parChTrans1D3" presStyleIdx="1" presStyleCnt="4"/>
      <dgm:spPr/>
      <dgm:t>
        <a:bodyPr/>
        <a:lstStyle/>
        <a:p>
          <a:endParaRPr lang="zh-TW" altLang="en-US"/>
        </a:p>
      </dgm:t>
    </dgm:pt>
    <dgm:pt modelId="{452CAF9D-D8EC-4464-90BB-DB525C581583}" type="pres">
      <dgm:prSet presAssocID="{EB477DFD-628A-4A27-AD92-A827A1E7F61F}" presName="hierRoot3" presStyleCnt="0"/>
      <dgm:spPr/>
    </dgm:pt>
    <dgm:pt modelId="{36EC9141-AEFE-465A-8737-3A0C77AD0BAE}" type="pres">
      <dgm:prSet presAssocID="{EB477DFD-628A-4A27-AD92-A827A1E7F61F}" presName="composite3" presStyleCnt="0"/>
      <dgm:spPr/>
    </dgm:pt>
    <dgm:pt modelId="{8A38139F-942E-4259-9C3F-0F1C1B5A5656}" type="pres">
      <dgm:prSet presAssocID="{EB477DFD-628A-4A27-AD92-A827A1E7F61F}" presName="background3" presStyleLbl="node3" presStyleIdx="1" presStyleCnt="4"/>
      <dgm:spPr/>
    </dgm:pt>
    <dgm:pt modelId="{03146440-B432-4097-A7B5-3645245ED03D}" type="pres">
      <dgm:prSet presAssocID="{EB477DFD-628A-4A27-AD92-A827A1E7F61F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A1BBF74-CDC8-428F-AEB6-26B5D383A921}" type="pres">
      <dgm:prSet presAssocID="{EB477DFD-628A-4A27-AD92-A827A1E7F61F}" presName="hierChild4" presStyleCnt="0"/>
      <dgm:spPr/>
    </dgm:pt>
    <dgm:pt modelId="{FDE12C17-BE1C-43D4-A343-AEBCF858CAB6}" type="pres">
      <dgm:prSet presAssocID="{2438A249-450D-4B00-9DD5-CCCCCFAD66E8}" presName="Name10" presStyleLbl="parChTrans1D2" presStyleIdx="1" presStyleCnt="3"/>
      <dgm:spPr/>
      <dgm:t>
        <a:bodyPr/>
        <a:lstStyle/>
        <a:p>
          <a:endParaRPr lang="zh-TW" altLang="en-US"/>
        </a:p>
      </dgm:t>
    </dgm:pt>
    <dgm:pt modelId="{338737E0-371F-4869-B3C1-8C4791AA0266}" type="pres">
      <dgm:prSet presAssocID="{1BE02EA9-9B4E-4382-8C13-D6F63019261B}" presName="hierRoot2" presStyleCnt="0"/>
      <dgm:spPr/>
    </dgm:pt>
    <dgm:pt modelId="{E58157F7-3AA3-461A-AC57-A66BC6AA86E9}" type="pres">
      <dgm:prSet presAssocID="{1BE02EA9-9B4E-4382-8C13-D6F63019261B}" presName="composite2" presStyleCnt="0"/>
      <dgm:spPr/>
    </dgm:pt>
    <dgm:pt modelId="{32D17B22-3BB8-4E63-B7AC-5C8BB4E5B04E}" type="pres">
      <dgm:prSet presAssocID="{1BE02EA9-9B4E-4382-8C13-D6F63019261B}" presName="background2" presStyleLbl="node2" presStyleIdx="1" presStyleCnt="3"/>
      <dgm:spPr/>
    </dgm:pt>
    <dgm:pt modelId="{47160D21-A735-4CA5-B707-75665F5F4DE3}" type="pres">
      <dgm:prSet presAssocID="{1BE02EA9-9B4E-4382-8C13-D6F63019261B}" presName="text2" presStyleLbl="fgAcc2" presStyleIdx="1" presStyleCnt="3" custScaleX="120405" custLinFactNeighborX="-21228" custLinFactNeighborY="-190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3257F4B-FFE4-435B-A9E2-CF08BF7992C3}" type="pres">
      <dgm:prSet presAssocID="{1BE02EA9-9B4E-4382-8C13-D6F63019261B}" presName="hierChild3" presStyleCnt="0"/>
      <dgm:spPr/>
    </dgm:pt>
    <dgm:pt modelId="{79694370-1467-4A0C-B5DB-471A5420516F}" type="pres">
      <dgm:prSet presAssocID="{75A0BBA4-2CE5-446B-BB49-14C56820AF9C}" presName="Name17" presStyleLbl="parChTrans1D3" presStyleIdx="2" presStyleCnt="4"/>
      <dgm:spPr/>
      <dgm:t>
        <a:bodyPr/>
        <a:lstStyle/>
        <a:p>
          <a:endParaRPr lang="zh-TW" altLang="en-US"/>
        </a:p>
      </dgm:t>
    </dgm:pt>
    <dgm:pt modelId="{E036B64B-641A-4929-9A8A-AFE9780D4FE9}" type="pres">
      <dgm:prSet presAssocID="{C3585F4F-1F78-4D07-B667-E09741EC2DA0}" presName="hierRoot3" presStyleCnt="0"/>
      <dgm:spPr/>
    </dgm:pt>
    <dgm:pt modelId="{CB103AD6-BB3F-483B-8383-3F615B62792E}" type="pres">
      <dgm:prSet presAssocID="{C3585F4F-1F78-4D07-B667-E09741EC2DA0}" presName="composite3" presStyleCnt="0"/>
      <dgm:spPr/>
    </dgm:pt>
    <dgm:pt modelId="{510770EE-CD1F-4816-A58A-84128DCBFA05}" type="pres">
      <dgm:prSet presAssocID="{C3585F4F-1F78-4D07-B667-E09741EC2DA0}" presName="background3" presStyleLbl="node3" presStyleIdx="2" presStyleCnt="4"/>
      <dgm:spPr/>
    </dgm:pt>
    <dgm:pt modelId="{68011AB9-4D61-4D12-8AE9-053AB48187C0}" type="pres">
      <dgm:prSet presAssocID="{C3585F4F-1F78-4D07-B667-E09741EC2DA0}" presName="text3" presStyleLbl="fgAcc3" presStyleIdx="2" presStyleCnt="4" custScaleX="124823" custScaleY="1410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33312A5-CE3B-42E3-86D9-751E837A3D0D}" type="pres">
      <dgm:prSet presAssocID="{C3585F4F-1F78-4D07-B667-E09741EC2DA0}" presName="hierChild4" presStyleCnt="0"/>
      <dgm:spPr/>
    </dgm:pt>
    <dgm:pt modelId="{180E4C8B-4EAE-4EEC-AF72-0CE9C6B0E238}" type="pres">
      <dgm:prSet presAssocID="{3003BCC1-0542-4767-A932-7668AEFE5C26}" presName="Name10" presStyleLbl="parChTrans1D2" presStyleIdx="2" presStyleCnt="3"/>
      <dgm:spPr/>
      <dgm:t>
        <a:bodyPr/>
        <a:lstStyle/>
        <a:p>
          <a:endParaRPr lang="zh-TW" altLang="en-US"/>
        </a:p>
      </dgm:t>
    </dgm:pt>
    <dgm:pt modelId="{49F2CFB6-74FB-40F7-8B36-50210FAAD9F2}" type="pres">
      <dgm:prSet presAssocID="{182A3996-9515-44B2-8BC7-FE5FAD890CA4}" presName="hierRoot2" presStyleCnt="0"/>
      <dgm:spPr/>
    </dgm:pt>
    <dgm:pt modelId="{CD430CCE-D617-456B-A283-1ACAFA5B2581}" type="pres">
      <dgm:prSet presAssocID="{182A3996-9515-44B2-8BC7-FE5FAD890CA4}" presName="composite2" presStyleCnt="0"/>
      <dgm:spPr/>
    </dgm:pt>
    <dgm:pt modelId="{C6D6A59B-A2CE-4D7D-925B-F565C7ACE456}" type="pres">
      <dgm:prSet presAssocID="{182A3996-9515-44B2-8BC7-FE5FAD890CA4}" presName="background2" presStyleLbl="node2" presStyleIdx="2" presStyleCnt="3"/>
      <dgm:spPr/>
    </dgm:pt>
    <dgm:pt modelId="{F65F3A25-2CB0-487A-9839-99AEE79F5940}" type="pres">
      <dgm:prSet presAssocID="{182A3996-9515-44B2-8BC7-FE5FAD890CA4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80D48DD-2FB7-44AD-93C1-5F5A20FC8ECB}" type="pres">
      <dgm:prSet presAssocID="{182A3996-9515-44B2-8BC7-FE5FAD890CA4}" presName="hierChild3" presStyleCnt="0"/>
      <dgm:spPr/>
    </dgm:pt>
    <dgm:pt modelId="{1060DE20-AFED-47BE-89C2-EDCEFCF9F086}" type="pres">
      <dgm:prSet presAssocID="{5B2BBDC6-6751-499E-A883-BCFA7A6736F3}" presName="Name17" presStyleLbl="parChTrans1D3" presStyleIdx="3" presStyleCnt="4"/>
      <dgm:spPr/>
      <dgm:t>
        <a:bodyPr/>
        <a:lstStyle/>
        <a:p>
          <a:endParaRPr lang="zh-TW" altLang="en-US"/>
        </a:p>
      </dgm:t>
    </dgm:pt>
    <dgm:pt modelId="{F205E757-4909-4981-89DD-8CC94751C0FB}" type="pres">
      <dgm:prSet presAssocID="{B01FC954-6A8B-42F9-8860-61FF128765B0}" presName="hierRoot3" presStyleCnt="0"/>
      <dgm:spPr/>
    </dgm:pt>
    <dgm:pt modelId="{A52FE5F8-C217-4760-B453-ED2E9D2F8F64}" type="pres">
      <dgm:prSet presAssocID="{B01FC954-6A8B-42F9-8860-61FF128765B0}" presName="composite3" presStyleCnt="0"/>
      <dgm:spPr/>
    </dgm:pt>
    <dgm:pt modelId="{81CC05C7-302A-42C8-A784-0F2341BF5843}" type="pres">
      <dgm:prSet presAssocID="{B01FC954-6A8B-42F9-8860-61FF128765B0}" presName="background3" presStyleLbl="node3" presStyleIdx="3" presStyleCnt="4"/>
      <dgm:spPr/>
    </dgm:pt>
    <dgm:pt modelId="{546FCEE7-C0AC-42F3-93B5-9523EA6F5756}" type="pres">
      <dgm:prSet presAssocID="{B01FC954-6A8B-42F9-8860-61FF128765B0}" presName="text3" presStyleLbl="fgAcc3" presStyleIdx="3" presStyleCnt="4" custScaleY="13382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7AFB236-F0D0-486E-BC2B-26A54930007F}" type="pres">
      <dgm:prSet presAssocID="{B01FC954-6A8B-42F9-8860-61FF128765B0}" presName="hierChild4" presStyleCnt="0"/>
      <dgm:spPr/>
    </dgm:pt>
  </dgm:ptLst>
  <dgm:cxnLst>
    <dgm:cxn modelId="{5096926A-E827-40C3-B23D-8B086B6CC83E}" type="presOf" srcId="{2438A249-450D-4B00-9DD5-CCCCCFAD66E8}" destId="{FDE12C17-BE1C-43D4-A343-AEBCF858CAB6}" srcOrd="0" destOrd="0" presId="urn:microsoft.com/office/officeart/2005/8/layout/hierarchy1"/>
    <dgm:cxn modelId="{234D31DB-B8C5-4B95-92DE-83AB4639BFC3}" type="presOf" srcId="{1BE02EA9-9B4E-4382-8C13-D6F63019261B}" destId="{47160D21-A735-4CA5-B707-75665F5F4DE3}" srcOrd="0" destOrd="0" presId="urn:microsoft.com/office/officeart/2005/8/layout/hierarchy1"/>
    <dgm:cxn modelId="{8732F2F6-1468-4571-A631-13FBD71C896A}" type="presOf" srcId="{9873E394-8442-413D-956E-FCAACAEC7EA9}" destId="{B4D0544D-8BBA-4021-A6D9-8D9E38ECCFBB}" srcOrd="0" destOrd="0" presId="urn:microsoft.com/office/officeart/2005/8/layout/hierarchy1"/>
    <dgm:cxn modelId="{2B2C743A-3E8A-4DE6-8F1E-367BB9D1C195}" srcId="{9873E394-8442-413D-956E-FCAACAEC7EA9}" destId="{6000EF3C-7DB2-4AA6-9C62-DD30E7795B55}" srcOrd="0" destOrd="0" parTransId="{2D716D54-7303-4226-A7FA-01617A766AD0}" sibTransId="{29D8181F-061E-4D3B-AD71-BFD941DA5A7E}"/>
    <dgm:cxn modelId="{4461898D-0EA6-4DB4-89C3-DEFC892B345A}" type="presOf" srcId="{75A0BBA4-2CE5-446B-BB49-14C56820AF9C}" destId="{79694370-1467-4A0C-B5DB-471A5420516F}" srcOrd="0" destOrd="0" presId="urn:microsoft.com/office/officeart/2005/8/layout/hierarchy1"/>
    <dgm:cxn modelId="{675591B1-ABB0-460B-9BB8-02A508E5FEB4}" type="presOf" srcId="{12649B14-3D10-4EFC-94E4-2B45861D10FC}" destId="{CCA7DB46-799C-4E08-BB7A-1D84C86A618E}" srcOrd="0" destOrd="0" presId="urn:microsoft.com/office/officeart/2005/8/layout/hierarchy1"/>
    <dgm:cxn modelId="{60CEF4CD-0057-41DD-99E8-1E697BFCC574}" srcId="{6000EF3C-7DB2-4AA6-9C62-DD30E7795B55}" destId="{182A3996-9515-44B2-8BC7-FE5FAD890CA4}" srcOrd="2" destOrd="0" parTransId="{3003BCC1-0542-4767-A932-7668AEFE5C26}" sibTransId="{C1D96B45-7D95-456E-99AE-564B30B69AEC}"/>
    <dgm:cxn modelId="{AD4D9CA8-899F-4DB1-A2D3-5DFFA2DA7B6C}" srcId="{1BE02EA9-9B4E-4382-8C13-D6F63019261B}" destId="{C3585F4F-1F78-4D07-B667-E09741EC2DA0}" srcOrd="0" destOrd="0" parTransId="{75A0BBA4-2CE5-446B-BB49-14C56820AF9C}" sibTransId="{D75318F8-8F7B-4A7B-BE07-ABAF46A35B70}"/>
    <dgm:cxn modelId="{2CFCDE50-04B9-4782-91F6-92BB82692A1F}" type="presOf" srcId="{A186943D-5A5F-4DF8-AA73-3B5444FAF6E5}" destId="{06CB1334-C70C-4B1D-8D0C-CD161B24D6E7}" srcOrd="0" destOrd="0" presId="urn:microsoft.com/office/officeart/2005/8/layout/hierarchy1"/>
    <dgm:cxn modelId="{A873CDD8-A769-49C6-AB4A-C4E9FE51F81E}" type="presOf" srcId="{3003BCC1-0542-4767-A932-7668AEFE5C26}" destId="{180E4C8B-4EAE-4EEC-AF72-0CE9C6B0E238}" srcOrd="0" destOrd="0" presId="urn:microsoft.com/office/officeart/2005/8/layout/hierarchy1"/>
    <dgm:cxn modelId="{3B000FF7-EB12-45C1-95BA-73DC60FC8D76}" srcId="{0573156B-5B03-41EE-8683-587102D92BB9}" destId="{EB477DFD-628A-4A27-AD92-A827A1E7F61F}" srcOrd="1" destOrd="0" parTransId="{6183DDB8-0E90-404B-B1B0-99002E2237AC}" sibTransId="{4BFE95F8-BABF-4953-BA60-DA4C6FB20F0F}"/>
    <dgm:cxn modelId="{1614E698-56AE-411B-9280-9E791AC832EB}" type="presOf" srcId="{8FE8D16B-1922-4E24-A60E-02B40E0DC86C}" destId="{2404D564-C99D-4584-B944-DAD988E1F45D}" srcOrd="0" destOrd="0" presId="urn:microsoft.com/office/officeart/2005/8/layout/hierarchy1"/>
    <dgm:cxn modelId="{AD822546-25AD-4E4B-8BBC-19594682CB21}" type="presOf" srcId="{6000EF3C-7DB2-4AA6-9C62-DD30E7795B55}" destId="{EF3D9B26-3D78-4F2C-80A8-3425DBCEDE29}" srcOrd="0" destOrd="0" presId="urn:microsoft.com/office/officeart/2005/8/layout/hierarchy1"/>
    <dgm:cxn modelId="{1D5DD47E-29A6-4F66-A00D-F1CFABF1BE61}" type="presOf" srcId="{C3585F4F-1F78-4D07-B667-E09741EC2DA0}" destId="{68011AB9-4D61-4D12-8AE9-053AB48187C0}" srcOrd="0" destOrd="0" presId="urn:microsoft.com/office/officeart/2005/8/layout/hierarchy1"/>
    <dgm:cxn modelId="{88D99FB9-29A5-4E03-A9D9-CF20ABBF700F}" type="presOf" srcId="{EB477DFD-628A-4A27-AD92-A827A1E7F61F}" destId="{03146440-B432-4097-A7B5-3645245ED03D}" srcOrd="0" destOrd="0" presId="urn:microsoft.com/office/officeart/2005/8/layout/hierarchy1"/>
    <dgm:cxn modelId="{720259BA-8001-4A3B-9182-75DEA4437012}" type="presOf" srcId="{5B2BBDC6-6751-499E-A883-BCFA7A6736F3}" destId="{1060DE20-AFED-47BE-89C2-EDCEFCF9F086}" srcOrd="0" destOrd="0" presId="urn:microsoft.com/office/officeart/2005/8/layout/hierarchy1"/>
    <dgm:cxn modelId="{41C118A9-1044-4AFD-8F99-979883832181}" srcId="{182A3996-9515-44B2-8BC7-FE5FAD890CA4}" destId="{B01FC954-6A8B-42F9-8860-61FF128765B0}" srcOrd="0" destOrd="0" parTransId="{5B2BBDC6-6751-499E-A883-BCFA7A6736F3}" sibTransId="{677B74E1-1D20-43F6-B2AF-2B75036202D1}"/>
    <dgm:cxn modelId="{10B4E5AC-DDFE-478C-B36B-177BD1557361}" type="presOf" srcId="{182A3996-9515-44B2-8BC7-FE5FAD890CA4}" destId="{F65F3A25-2CB0-487A-9839-99AEE79F5940}" srcOrd="0" destOrd="0" presId="urn:microsoft.com/office/officeart/2005/8/layout/hierarchy1"/>
    <dgm:cxn modelId="{AF6BF6EB-0832-47EA-B3FF-E8633F96607F}" srcId="{6000EF3C-7DB2-4AA6-9C62-DD30E7795B55}" destId="{1BE02EA9-9B4E-4382-8C13-D6F63019261B}" srcOrd="1" destOrd="0" parTransId="{2438A249-450D-4B00-9DD5-CCCCCFAD66E8}" sibTransId="{D970D3D7-790B-4FB0-91B8-014C9E3365D0}"/>
    <dgm:cxn modelId="{CBB4A6B3-350D-41CF-8B7F-52B4CAD6C01E}" type="presOf" srcId="{6183DDB8-0E90-404B-B1B0-99002E2237AC}" destId="{46442935-E420-4069-9545-E44ACDCB37A1}" srcOrd="0" destOrd="0" presId="urn:microsoft.com/office/officeart/2005/8/layout/hierarchy1"/>
    <dgm:cxn modelId="{18314C22-74C6-41B1-9149-542339E96F18}" srcId="{0573156B-5B03-41EE-8683-587102D92BB9}" destId="{12649B14-3D10-4EFC-94E4-2B45861D10FC}" srcOrd="0" destOrd="0" parTransId="{A186943D-5A5F-4DF8-AA73-3B5444FAF6E5}" sibTransId="{D4C21487-EE74-47F1-9E23-7297F59C5714}"/>
    <dgm:cxn modelId="{DC31EE7A-1FF9-42DB-A9D5-8A8FB4F97CFD}" type="presOf" srcId="{0573156B-5B03-41EE-8683-587102D92BB9}" destId="{EF83DABB-4140-4E50-B421-DF452FCF2F60}" srcOrd="0" destOrd="0" presId="urn:microsoft.com/office/officeart/2005/8/layout/hierarchy1"/>
    <dgm:cxn modelId="{BF2F0D31-C71A-481B-AD25-20FE793FDB59}" type="presOf" srcId="{B01FC954-6A8B-42F9-8860-61FF128765B0}" destId="{546FCEE7-C0AC-42F3-93B5-9523EA6F5756}" srcOrd="0" destOrd="0" presId="urn:microsoft.com/office/officeart/2005/8/layout/hierarchy1"/>
    <dgm:cxn modelId="{8F6EE984-C474-4D57-9AA3-17863A483A23}" srcId="{6000EF3C-7DB2-4AA6-9C62-DD30E7795B55}" destId="{0573156B-5B03-41EE-8683-587102D92BB9}" srcOrd="0" destOrd="0" parTransId="{8FE8D16B-1922-4E24-A60E-02B40E0DC86C}" sibTransId="{68D12EC8-3F7F-41A7-9BE6-E6F29A7408C9}"/>
    <dgm:cxn modelId="{E2DF781D-AA84-442D-B2BE-F662F258AEDA}" type="presParOf" srcId="{B4D0544D-8BBA-4021-A6D9-8D9E38ECCFBB}" destId="{96E87018-65EF-49AC-941D-BDD10788B913}" srcOrd="0" destOrd="0" presId="urn:microsoft.com/office/officeart/2005/8/layout/hierarchy1"/>
    <dgm:cxn modelId="{11A509B9-D671-4015-818D-4D67282D49FA}" type="presParOf" srcId="{96E87018-65EF-49AC-941D-BDD10788B913}" destId="{2CB30F41-BDAD-48A7-82B1-74A8445B9CB5}" srcOrd="0" destOrd="0" presId="urn:microsoft.com/office/officeart/2005/8/layout/hierarchy1"/>
    <dgm:cxn modelId="{6ECADAE2-39B8-49BD-8BE6-9CC7F2F509D4}" type="presParOf" srcId="{2CB30F41-BDAD-48A7-82B1-74A8445B9CB5}" destId="{8EF9FD69-C420-4517-A4B9-4B64D0D2F8E0}" srcOrd="0" destOrd="0" presId="urn:microsoft.com/office/officeart/2005/8/layout/hierarchy1"/>
    <dgm:cxn modelId="{F8F5125E-9F19-49C9-84D8-68649BDE40F0}" type="presParOf" srcId="{2CB30F41-BDAD-48A7-82B1-74A8445B9CB5}" destId="{EF3D9B26-3D78-4F2C-80A8-3425DBCEDE29}" srcOrd="1" destOrd="0" presId="urn:microsoft.com/office/officeart/2005/8/layout/hierarchy1"/>
    <dgm:cxn modelId="{08A7FCE5-C3B0-4461-AC4D-5179260D47FD}" type="presParOf" srcId="{96E87018-65EF-49AC-941D-BDD10788B913}" destId="{17FE25AA-8529-438C-9F4A-67A8DC95968F}" srcOrd="1" destOrd="0" presId="urn:microsoft.com/office/officeart/2005/8/layout/hierarchy1"/>
    <dgm:cxn modelId="{1B7D0CA7-BED2-4812-918C-F3987574BED7}" type="presParOf" srcId="{17FE25AA-8529-438C-9F4A-67A8DC95968F}" destId="{2404D564-C99D-4584-B944-DAD988E1F45D}" srcOrd="0" destOrd="0" presId="urn:microsoft.com/office/officeart/2005/8/layout/hierarchy1"/>
    <dgm:cxn modelId="{1255D227-BE3D-402D-BFDB-5266E2758F7B}" type="presParOf" srcId="{17FE25AA-8529-438C-9F4A-67A8DC95968F}" destId="{61094B62-18DE-498D-A51D-15301BB31092}" srcOrd="1" destOrd="0" presId="urn:microsoft.com/office/officeart/2005/8/layout/hierarchy1"/>
    <dgm:cxn modelId="{8F5E0122-A265-4D7A-A261-4883C381E09E}" type="presParOf" srcId="{61094B62-18DE-498D-A51D-15301BB31092}" destId="{3253B00F-1D05-4D47-A935-81D45451FD14}" srcOrd="0" destOrd="0" presId="urn:microsoft.com/office/officeart/2005/8/layout/hierarchy1"/>
    <dgm:cxn modelId="{FB023656-24CA-4CDC-B8EE-59D55CB5A3B9}" type="presParOf" srcId="{3253B00F-1D05-4D47-A935-81D45451FD14}" destId="{6BE4A4F4-220A-4CF0-BBB7-7AA12F701370}" srcOrd="0" destOrd="0" presId="urn:microsoft.com/office/officeart/2005/8/layout/hierarchy1"/>
    <dgm:cxn modelId="{C1E1E421-8355-4828-8CD2-03ACF6814778}" type="presParOf" srcId="{3253B00F-1D05-4D47-A935-81D45451FD14}" destId="{EF83DABB-4140-4E50-B421-DF452FCF2F60}" srcOrd="1" destOrd="0" presId="urn:microsoft.com/office/officeart/2005/8/layout/hierarchy1"/>
    <dgm:cxn modelId="{0BBF28C0-BA56-43C2-B1A1-DA59106DB3A1}" type="presParOf" srcId="{61094B62-18DE-498D-A51D-15301BB31092}" destId="{799F1170-2367-44F2-AC67-3B28F31F4633}" srcOrd="1" destOrd="0" presId="urn:microsoft.com/office/officeart/2005/8/layout/hierarchy1"/>
    <dgm:cxn modelId="{62BD100C-FBA7-4022-AC43-A35B799C781C}" type="presParOf" srcId="{799F1170-2367-44F2-AC67-3B28F31F4633}" destId="{06CB1334-C70C-4B1D-8D0C-CD161B24D6E7}" srcOrd="0" destOrd="0" presId="urn:microsoft.com/office/officeart/2005/8/layout/hierarchy1"/>
    <dgm:cxn modelId="{37E4F50E-F9C6-4C08-99A7-BE198565C0BA}" type="presParOf" srcId="{799F1170-2367-44F2-AC67-3B28F31F4633}" destId="{93A10918-9EDF-484A-AF0D-8E32C1A4AC9A}" srcOrd="1" destOrd="0" presId="urn:microsoft.com/office/officeart/2005/8/layout/hierarchy1"/>
    <dgm:cxn modelId="{2C76F26F-04BD-498C-8EF7-772EEEC94491}" type="presParOf" srcId="{93A10918-9EDF-484A-AF0D-8E32C1A4AC9A}" destId="{38D480E3-1BA0-4712-BD30-EEA37EF74E29}" srcOrd="0" destOrd="0" presId="urn:microsoft.com/office/officeart/2005/8/layout/hierarchy1"/>
    <dgm:cxn modelId="{6EAE6606-F7DE-49C7-A073-49BC2DED9F53}" type="presParOf" srcId="{38D480E3-1BA0-4712-BD30-EEA37EF74E29}" destId="{270540A7-30D7-49EE-B794-9C5D58E72B8B}" srcOrd="0" destOrd="0" presId="urn:microsoft.com/office/officeart/2005/8/layout/hierarchy1"/>
    <dgm:cxn modelId="{C31914DA-B72C-4857-811D-D145E9FFA548}" type="presParOf" srcId="{38D480E3-1BA0-4712-BD30-EEA37EF74E29}" destId="{CCA7DB46-799C-4E08-BB7A-1D84C86A618E}" srcOrd="1" destOrd="0" presId="urn:microsoft.com/office/officeart/2005/8/layout/hierarchy1"/>
    <dgm:cxn modelId="{00FCD9F9-C864-48DB-9708-7155A5A30CB9}" type="presParOf" srcId="{93A10918-9EDF-484A-AF0D-8E32C1A4AC9A}" destId="{8A4F64CA-81EF-4C3D-8FAA-0826114D03BA}" srcOrd="1" destOrd="0" presId="urn:microsoft.com/office/officeart/2005/8/layout/hierarchy1"/>
    <dgm:cxn modelId="{496C3F52-4A58-45A6-B215-2931CC7B62A6}" type="presParOf" srcId="{799F1170-2367-44F2-AC67-3B28F31F4633}" destId="{46442935-E420-4069-9545-E44ACDCB37A1}" srcOrd="2" destOrd="0" presId="urn:microsoft.com/office/officeart/2005/8/layout/hierarchy1"/>
    <dgm:cxn modelId="{144006F2-BC95-4709-8618-D7F34117EDDC}" type="presParOf" srcId="{799F1170-2367-44F2-AC67-3B28F31F4633}" destId="{452CAF9D-D8EC-4464-90BB-DB525C581583}" srcOrd="3" destOrd="0" presId="urn:microsoft.com/office/officeart/2005/8/layout/hierarchy1"/>
    <dgm:cxn modelId="{D76EBFAA-F374-4425-8099-81EECAD1296E}" type="presParOf" srcId="{452CAF9D-D8EC-4464-90BB-DB525C581583}" destId="{36EC9141-AEFE-465A-8737-3A0C77AD0BAE}" srcOrd="0" destOrd="0" presId="urn:microsoft.com/office/officeart/2005/8/layout/hierarchy1"/>
    <dgm:cxn modelId="{250CDBE3-51F5-4409-B4EF-669229B7E182}" type="presParOf" srcId="{36EC9141-AEFE-465A-8737-3A0C77AD0BAE}" destId="{8A38139F-942E-4259-9C3F-0F1C1B5A5656}" srcOrd="0" destOrd="0" presId="urn:microsoft.com/office/officeart/2005/8/layout/hierarchy1"/>
    <dgm:cxn modelId="{A867FA33-080A-4D82-9421-0FA813F24F4F}" type="presParOf" srcId="{36EC9141-AEFE-465A-8737-3A0C77AD0BAE}" destId="{03146440-B432-4097-A7B5-3645245ED03D}" srcOrd="1" destOrd="0" presId="urn:microsoft.com/office/officeart/2005/8/layout/hierarchy1"/>
    <dgm:cxn modelId="{0C564283-02EB-45DB-80AC-7E6DC8D0A008}" type="presParOf" srcId="{452CAF9D-D8EC-4464-90BB-DB525C581583}" destId="{0A1BBF74-CDC8-428F-AEB6-26B5D383A921}" srcOrd="1" destOrd="0" presId="urn:microsoft.com/office/officeart/2005/8/layout/hierarchy1"/>
    <dgm:cxn modelId="{97B54FE4-54DD-46C3-B735-DB2170D74BCE}" type="presParOf" srcId="{17FE25AA-8529-438C-9F4A-67A8DC95968F}" destId="{FDE12C17-BE1C-43D4-A343-AEBCF858CAB6}" srcOrd="2" destOrd="0" presId="urn:microsoft.com/office/officeart/2005/8/layout/hierarchy1"/>
    <dgm:cxn modelId="{48D5D70D-6C4D-4331-9FCF-C0C5F20AC414}" type="presParOf" srcId="{17FE25AA-8529-438C-9F4A-67A8DC95968F}" destId="{338737E0-371F-4869-B3C1-8C4791AA0266}" srcOrd="3" destOrd="0" presId="urn:microsoft.com/office/officeart/2005/8/layout/hierarchy1"/>
    <dgm:cxn modelId="{C0B02BDB-4E99-4292-BE92-0548EF76DEB5}" type="presParOf" srcId="{338737E0-371F-4869-B3C1-8C4791AA0266}" destId="{E58157F7-3AA3-461A-AC57-A66BC6AA86E9}" srcOrd="0" destOrd="0" presId="urn:microsoft.com/office/officeart/2005/8/layout/hierarchy1"/>
    <dgm:cxn modelId="{F172012E-E69E-40DD-BAE4-541D4CEFA620}" type="presParOf" srcId="{E58157F7-3AA3-461A-AC57-A66BC6AA86E9}" destId="{32D17B22-3BB8-4E63-B7AC-5C8BB4E5B04E}" srcOrd="0" destOrd="0" presId="urn:microsoft.com/office/officeart/2005/8/layout/hierarchy1"/>
    <dgm:cxn modelId="{BFC7B51D-0E87-49C3-B29C-6241DEDE9662}" type="presParOf" srcId="{E58157F7-3AA3-461A-AC57-A66BC6AA86E9}" destId="{47160D21-A735-4CA5-B707-75665F5F4DE3}" srcOrd="1" destOrd="0" presId="urn:microsoft.com/office/officeart/2005/8/layout/hierarchy1"/>
    <dgm:cxn modelId="{3051C4DB-C44A-4FF4-B416-4BA62079E964}" type="presParOf" srcId="{338737E0-371F-4869-B3C1-8C4791AA0266}" destId="{73257F4B-FFE4-435B-A9E2-CF08BF7992C3}" srcOrd="1" destOrd="0" presId="urn:microsoft.com/office/officeart/2005/8/layout/hierarchy1"/>
    <dgm:cxn modelId="{98E9B7C3-FE90-4184-9B96-41FCFE208B75}" type="presParOf" srcId="{73257F4B-FFE4-435B-A9E2-CF08BF7992C3}" destId="{79694370-1467-4A0C-B5DB-471A5420516F}" srcOrd="0" destOrd="0" presId="urn:microsoft.com/office/officeart/2005/8/layout/hierarchy1"/>
    <dgm:cxn modelId="{92D6BF9C-38E1-4568-B76D-9E78B56BB5EB}" type="presParOf" srcId="{73257F4B-FFE4-435B-A9E2-CF08BF7992C3}" destId="{E036B64B-641A-4929-9A8A-AFE9780D4FE9}" srcOrd="1" destOrd="0" presId="urn:microsoft.com/office/officeart/2005/8/layout/hierarchy1"/>
    <dgm:cxn modelId="{09D4F40F-3A54-4814-8F0F-1FB07850DE00}" type="presParOf" srcId="{E036B64B-641A-4929-9A8A-AFE9780D4FE9}" destId="{CB103AD6-BB3F-483B-8383-3F615B62792E}" srcOrd="0" destOrd="0" presId="urn:microsoft.com/office/officeart/2005/8/layout/hierarchy1"/>
    <dgm:cxn modelId="{47419DAA-EC07-4C4B-992A-63F6B5342325}" type="presParOf" srcId="{CB103AD6-BB3F-483B-8383-3F615B62792E}" destId="{510770EE-CD1F-4816-A58A-84128DCBFA05}" srcOrd="0" destOrd="0" presId="urn:microsoft.com/office/officeart/2005/8/layout/hierarchy1"/>
    <dgm:cxn modelId="{DFAC4831-D609-4172-BA7E-A1D29988AF7E}" type="presParOf" srcId="{CB103AD6-BB3F-483B-8383-3F615B62792E}" destId="{68011AB9-4D61-4D12-8AE9-053AB48187C0}" srcOrd="1" destOrd="0" presId="urn:microsoft.com/office/officeart/2005/8/layout/hierarchy1"/>
    <dgm:cxn modelId="{CC1836B1-259A-44CB-BA52-DE073F37F647}" type="presParOf" srcId="{E036B64B-641A-4929-9A8A-AFE9780D4FE9}" destId="{B33312A5-CE3B-42E3-86D9-751E837A3D0D}" srcOrd="1" destOrd="0" presId="urn:microsoft.com/office/officeart/2005/8/layout/hierarchy1"/>
    <dgm:cxn modelId="{217E8504-736C-4167-8941-4CD5E78842F8}" type="presParOf" srcId="{17FE25AA-8529-438C-9F4A-67A8DC95968F}" destId="{180E4C8B-4EAE-4EEC-AF72-0CE9C6B0E238}" srcOrd="4" destOrd="0" presId="urn:microsoft.com/office/officeart/2005/8/layout/hierarchy1"/>
    <dgm:cxn modelId="{B09EA4D0-5A14-435D-9FDD-6E6E844F7508}" type="presParOf" srcId="{17FE25AA-8529-438C-9F4A-67A8DC95968F}" destId="{49F2CFB6-74FB-40F7-8B36-50210FAAD9F2}" srcOrd="5" destOrd="0" presId="urn:microsoft.com/office/officeart/2005/8/layout/hierarchy1"/>
    <dgm:cxn modelId="{C4FF4F61-BCB9-413B-A6EF-6D19AF434110}" type="presParOf" srcId="{49F2CFB6-74FB-40F7-8B36-50210FAAD9F2}" destId="{CD430CCE-D617-456B-A283-1ACAFA5B2581}" srcOrd="0" destOrd="0" presId="urn:microsoft.com/office/officeart/2005/8/layout/hierarchy1"/>
    <dgm:cxn modelId="{2F5174E1-49CD-4564-9DEE-346828BBD31B}" type="presParOf" srcId="{CD430CCE-D617-456B-A283-1ACAFA5B2581}" destId="{C6D6A59B-A2CE-4D7D-925B-F565C7ACE456}" srcOrd="0" destOrd="0" presId="urn:microsoft.com/office/officeart/2005/8/layout/hierarchy1"/>
    <dgm:cxn modelId="{0F04CF96-27D2-4CA5-A66D-49CAFE2BEA89}" type="presParOf" srcId="{CD430CCE-D617-456B-A283-1ACAFA5B2581}" destId="{F65F3A25-2CB0-487A-9839-99AEE79F5940}" srcOrd="1" destOrd="0" presId="urn:microsoft.com/office/officeart/2005/8/layout/hierarchy1"/>
    <dgm:cxn modelId="{CD39EF64-FDAC-43A5-AB03-7F290AC1F9C9}" type="presParOf" srcId="{49F2CFB6-74FB-40F7-8B36-50210FAAD9F2}" destId="{880D48DD-2FB7-44AD-93C1-5F5A20FC8ECB}" srcOrd="1" destOrd="0" presId="urn:microsoft.com/office/officeart/2005/8/layout/hierarchy1"/>
    <dgm:cxn modelId="{67F6F61F-C285-4DC2-801A-088099C532B3}" type="presParOf" srcId="{880D48DD-2FB7-44AD-93C1-5F5A20FC8ECB}" destId="{1060DE20-AFED-47BE-89C2-EDCEFCF9F086}" srcOrd="0" destOrd="0" presId="urn:microsoft.com/office/officeart/2005/8/layout/hierarchy1"/>
    <dgm:cxn modelId="{FD190AA3-8CAF-4EFA-8153-6068B57330E6}" type="presParOf" srcId="{880D48DD-2FB7-44AD-93C1-5F5A20FC8ECB}" destId="{F205E757-4909-4981-89DD-8CC94751C0FB}" srcOrd="1" destOrd="0" presId="urn:microsoft.com/office/officeart/2005/8/layout/hierarchy1"/>
    <dgm:cxn modelId="{41E1B4F7-5EDD-4D38-A2B8-F7D50C0985CB}" type="presParOf" srcId="{F205E757-4909-4981-89DD-8CC94751C0FB}" destId="{A52FE5F8-C217-4760-B453-ED2E9D2F8F64}" srcOrd="0" destOrd="0" presId="urn:microsoft.com/office/officeart/2005/8/layout/hierarchy1"/>
    <dgm:cxn modelId="{112ADBA3-9ED0-46D1-927E-D9B1DA7D24A6}" type="presParOf" srcId="{A52FE5F8-C217-4760-B453-ED2E9D2F8F64}" destId="{81CC05C7-302A-42C8-A784-0F2341BF5843}" srcOrd="0" destOrd="0" presId="urn:microsoft.com/office/officeart/2005/8/layout/hierarchy1"/>
    <dgm:cxn modelId="{AD4DEA71-058B-4D97-AAD9-854EFCA48DF9}" type="presParOf" srcId="{A52FE5F8-C217-4760-B453-ED2E9D2F8F64}" destId="{546FCEE7-C0AC-42F3-93B5-9523EA6F5756}" srcOrd="1" destOrd="0" presId="urn:microsoft.com/office/officeart/2005/8/layout/hierarchy1"/>
    <dgm:cxn modelId="{2F7A430D-C968-4978-A3D1-098B860C0CCF}" type="presParOf" srcId="{F205E757-4909-4981-89DD-8CC94751C0FB}" destId="{77AFB236-F0D0-486E-BC2B-26A54930007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9A5B69-0D84-4EDD-BD39-BB29B6FEEB1D}">
      <dsp:nvSpPr>
        <dsp:cNvPr id="0" name=""/>
        <dsp:cNvSpPr/>
      </dsp:nvSpPr>
      <dsp:spPr>
        <a:xfrm rot="5400000">
          <a:off x="-209328" y="213089"/>
          <a:ext cx="1395521" cy="97686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kern="1200" dirty="0"/>
            <a:t>壹</a:t>
          </a:r>
        </a:p>
      </dsp:txBody>
      <dsp:txXfrm rot="-5400000">
        <a:off x="1" y="492194"/>
        <a:ext cx="976865" cy="418656"/>
      </dsp:txXfrm>
    </dsp:sp>
    <dsp:sp modelId="{6DD720E0-0C0C-4372-A2BB-7EC10CB14808}">
      <dsp:nvSpPr>
        <dsp:cNvPr id="0" name=""/>
        <dsp:cNvSpPr/>
      </dsp:nvSpPr>
      <dsp:spPr>
        <a:xfrm rot="5400000">
          <a:off x="3600352" y="-2619726"/>
          <a:ext cx="907089" cy="61540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2600" kern="1200" dirty="0"/>
            <a:t>CEDAW </a:t>
          </a:r>
          <a:r>
            <a:rPr lang="zh-TW" altLang="en-US" sz="2600" b="0" kern="1200" dirty="0">
              <a:latin typeface="+mj-ea"/>
              <a:ea typeface="+mj-ea"/>
            </a:rPr>
            <a:t>緣起與概念</a:t>
          </a:r>
          <a:endParaRPr lang="zh-TW" altLang="en-US" sz="2600" b="0" kern="1200" dirty="0"/>
        </a:p>
      </dsp:txBody>
      <dsp:txXfrm rot="-5400000">
        <a:off x="976865" y="48041"/>
        <a:ext cx="6109783" cy="818529"/>
      </dsp:txXfrm>
    </dsp:sp>
    <dsp:sp modelId="{6A1AC4AA-C3A0-4EE1-99AA-7B050026773A}">
      <dsp:nvSpPr>
        <dsp:cNvPr id="0" name=""/>
        <dsp:cNvSpPr/>
      </dsp:nvSpPr>
      <dsp:spPr>
        <a:xfrm rot="5400000">
          <a:off x="-209328" y="1467505"/>
          <a:ext cx="1395521" cy="97686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kern="1200" dirty="0"/>
            <a:t>貳</a:t>
          </a:r>
        </a:p>
      </dsp:txBody>
      <dsp:txXfrm rot="-5400000">
        <a:off x="1" y="1746610"/>
        <a:ext cx="976865" cy="418656"/>
      </dsp:txXfrm>
    </dsp:sp>
    <dsp:sp modelId="{26E3F46E-67D1-419E-8A24-6809BDFE82D0}">
      <dsp:nvSpPr>
        <dsp:cNvPr id="0" name=""/>
        <dsp:cNvSpPr/>
      </dsp:nvSpPr>
      <dsp:spPr>
        <a:xfrm rot="5400000">
          <a:off x="4088785" y="-1853742"/>
          <a:ext cx="907089" cy="713092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600" kern="1200" dirty="0"/>
            <a:t>台灣原住民族女性就業弱勢議題與性別分析</a:t>
          </a:r>
        </a:p>
      </dsp:txBody>
      <dsp:txXfrm rot="-5400000">
        <a:off x="976866" y="1302457"/>
        <a:ext cx="7086648" cy="818529"/>
      </dsp:txXfrm>
    </dsp:sp>
    <dsp:sp modelId="{F656C721-4CBB-42C9-B4FB-81155BC407E9}">
      <dsp:nvSpPr>
        <dsp:cNvPr id="0" name=""/>
        <dsp:cNvSpPr/>
      </dsp:nvSpPr>
      <dsp:spPr>
        <a:xfrm rot="5400000">
          <a:off x="-209328" y="2721921"/>
          <a:ext cx="1395521" cy="97686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kern="1200" dirty="0"/>
            <a:t>參</a:t>
          </a:r>
        </a:p>
      </dsp:txBody>
      <dsp:txXfrm rot="-5400000">
        <a:off x="1" y="3001026"/>
        <a:ext cx="976865" cy="418656"/>
      </dsp:txXfrm>
    </dsp:sp>
    <dsp:sp modelId="{D9CA9A7D-EBDD-4EBD-B1FB-B0DCD72A27A4}">
      <dsp:nvSpPr>
        <dsp:cNvPr id="0" name=""/>
        <dsp:cNvSpPr/>
      </dsp:nvSpPr>
      <dsp:spPr>
        <a:xfrm rot="5400000">
          <a:off x="4088785" y="-599326"/>
          <a:ext cx="907089" cy="713092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600" kern="1200" dirty="0"/>
            <a:t>CEDAW </a:t>
          </a:r>
          <a:r>
            <a:rPr lang="zh-TW" sz="2600" kern="1200" dirty="0"/>
            <a:t>第</a:t>
          </a:r>
          <a:r>
            <a:rPr lang="en-US" sz="2600" kern="1200" dirty="0"/>
            <a:t>11</a:t>
          </a:r>
          <a:r>
            <a:rPr lang="zh-TW" sz="2600" kern="1200" dirty="0"/>
            <a:t>條【就業】</a:t>
          </a:r>
          <a:r>
            <a:rPr lang="zh-TW" altLang="en-US" sz="2600" kern="1200" dirty="0"/>
            <a:t>案例</a:t>
          </a:r>
          <a:r>
            <a:rPr lang="zh-TW" altLang="en-US" sz="2600" kern="1200" dirty="0">
              <a:latin typeface="標楷體" panose="03000509000000000000" pitchFamily="65" charset="-120"/>
              <a:ea typeface="標楷體" panose="03000509000000000000" pitchFamily="65" charset="-120"/>
            </a:rPr>
            <a:t>－原住民族女性</a:t>
          </a:r>
          <a:endParaRPr lang="zh-TW" altLang="en-US" sz="2600" kern="1200" dirty="0"/>
        </a:p>
      </dsp:txBody>
      <dsp:txXfrm rot="-5400000">
        <a:off x="976866" y="2556873"/>
        <a:ext cx="7086648" cy="818529"/>
      </dsp:txXfrm>
    </dsp:sp>
    <dsp:sp modelId="{B8068925-8F93-4254-96B0-6B118F6ABCE9}">
      <dsp:nvSpPr>
        <dsp:cNvPr id="0" name=""/>
        <dsp:cNvSpPr/>
      </dsp:nvSpPr>
      <dsp:spPr>
        <a:xfrm rot="5400000">
          <a:off x="-275092" y="3964063"/>
          <a:ext cx="1527049" cy="97686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kern="1200" dirty="0"/>
            <a:t>肆</a:t>
          </a:r>
        </a:p>
      </dsp:txBody>
      <dsp:txXfrm rot="-5400000">
        <a:off x="1" y="4177404"/>
        <a:ext cx="976865" cy="550184"/>
      </dsp:txXfrm>
    </dsp:sp>
    <dsp:sp modelId="{DB2FF36A-6EB2-42B4-AB2A-F36FED645718}">
      <dsp:nvSpPr>
        <dsp:cNvPr id="0" name=""/>
        <dsp:cNvSpPr/>
      </dsp:nvSpPr>
      <dsp:spPr>
        <a:xfrm rot="5400000">
          <a:off x="4088785" y="720853"/>
          <a:ext cx="907089" cy="713092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600" kern="1200" dirty="0"/>
            <a:t>提升新北市原住民族女性勞動參與率與就業力</a:t>
          </a:r>
        </a:p>
      </dsp:txBody>
      <dsp:txXfrm rot="-5400000">
        <a:off x="976866" y="3877052"/>
        <a:ext cx="7086648" cy="8185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0609DA-6AB0-40DA-8D38-58682C78682C}">
      <dsp:nvSpPr>
        <dsp:cNvPr id="0" name=""/>
        <dsp:cNvSpPr/>
      </dsp:nvSpPr>
      <dsp:spPr>
        <a:xfrm>
          <a:off x="2016190" y="486468"/>
          <a:ext cx="4035249" cy="4035249"/>
        </a:xfrm>
        <a:prstGeom prst="blockArc">
          <a:avLst>
            <a:gd name="adj1" fmla="val 10629560"/>
            <a:gd name="adj2" fmla="val 17297619"/>
            <a:gd name="adj3" fmla="val 4638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5DE33A-DCEB-4AB6-B4BB-58FB43E77F70}">
      <dsp:nvSpPr>
        <dsp:cNvPr id="0" name=""/>
        <dsp:cNvSpPr/>
      </dsp:nvSpPr>
      <dsp:spPr>
        <a:xfrm>
          <a:off x="2014423" y="712565"/>
          <a:ext cx="4035249" cy="4035249"/>
        </a:xfrm>
        <a:prstGeom prst="blockArc">
          <a:avLst>
            <a:gd name="adj1" fmla="val 4245016"/>
            <a:gd name="adj2" fmla="val 11024173"/>
            <a:gd name="adj3" fmla="val 4638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CD56EB-5A3C-4CA0-BE2E-A1302D96FAD5}">
      <dsp:nvSpPr>
        <dsp:cNvPr id="0" name=""/>
        <dsp:cNvSpPr/>
      </dsp:nvSpPr>
      <dsp:spPr>
        <a:xfrm>
          <a:off x="3280703" y="701291"/>
          <a:ext cx="4035249" cy="4035249"/>
        </a:xfrm>
        <a:prstGeom prst="blockArc">
          <a:avLst>
            <a:gd name="adj1" fmla="val 21395528"/>
            <a:gd name="adj2" fmla="val 6493768"/>
            <a:gd name="adj3" fmla="val 4638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169686-E4C7-4EAB-A56C-8E828FAFF0C3}">
      <dsp:nvSpPr>
        <dsp:cNvPr id="0" name=""/>
        <dsp:cNvSpPr/>
      </dsp:nvSpPr>
      <dsp:spPr>
        <a:xfrm>
          <a:off x="3280108" y="477436"/>
          <a:ext cx="4035249" cy="4035249"/>
        </a:xfrm>
        <a:prstGeom prst="blockArc">
          <a:avLst>
            <a:gd name="adj1" fmla="val 15053249"/>
            <a:gd name="adj2" fmla="val 186212"/>
            <a:gd name="adj3" fmla="val 4638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ABC237-959B-48BA-80C6-BEC5A73A88F8}">
      <dsp:nvSpPr>
        <dsp:cNvPr id="0" name=""/>
        <dsp:cNvSpPr/>
      </dsp:nvSpPr>
      <dsp:spPr>
        <a:xfrm>
          <a:off x="3553556" y="1642580"/>
          <a:ext cx="2261684" cy="2231957"/>
        </a:xfrm>
        <a:prstGeom prst="ellipse">
          <a:avLst/>
        </a:prstGeom>
        <a:blipFill rotWithShape="0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6500" kern="1200" dirty="0"/>
        </a:p>
      </dsp:txBody>
      <dsp:txXfrm>
        <a:off x="3884772" y="1969443"/>
        <a:ext cx="1599252" cy="1578231"/>
      </dsp:txXfrm>
    </dsp:sp>
    <dsp:sp modelId="{0E19ADDF-ABD0-4F04-BC01-C16B3A64AB94}">
      <dsp:nvSpPr>
        <dsp:cNvPr id="0" name=""/>
        <dsp:cNvSpPr/>
      </dsp:nvSpPr>
      <dsp:spPr>
        <a:xfrm>
          <a:off x="2462885" y="0"/>
          <a:ext cx="4379098" cy="126572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TW" sz="1800" b="1" kern="1200" dirty="0">
            <a:solidFill>
              <a:schemeClr val="tx1"/>
            </a:solidFill>
            <a:latin typeface="+mj-ea"/>
            <a:ea typeface="+mj-ea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>
              <a:solidFill>
                <a:schemeClr val="tx1"/>
              </a:solidFill>
              <a:latin typeface="+mj-ea"/>
              <a:ea typeface="+mj-ea"/>
            </a:rPr>
            <a:t>以消除對婦女一切形式之歧視情形，促進性別平等目標之實現。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800" b="1" kern="1200" dirty="0">
            <a:solidFill>
              <a:schemeClr val="tx1"/>
            </a:solidFill>
            <a:latin typeface="+mj-ea"/>
            <a:ea typeface="+mj-ea"/>
          </a:endParaRPr>
        </a:p>
      </dsp:txBody>
      <dsp:txXfrm>
        <a:off x="3104189" y="185362"/>
        <a:ext cx="3096490" cy="895005"/>
      </dsp:txXfrm>
    </dsp:sp>
    <dsp:sp modelId="{E89BE4EA-3E6E-442A-BA72-0BA8239D1C70}">
      <dsp:nvSpPr>
        <dsp:cNvPr id="0" name=""/>
        <dsp:cNvSpPr/>
      </dsp:nvSpPr>
      <dsp:spPr>
        <a:xfrm>
          <a:off x="5390295" y="1793477"/>
          <a:ext cx="3750762" cy="161656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TW" sz="1800" b="1" kern="1200" dirty="0">
            <a:solidFill>
              <a:schemeClr val="tx1"/>
            </a:solidFill>
            <a:latin typeface="+mj-ea"/>
            <a:ea typeface="+mj-ea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>
              <a:solidFill>
                <a:schemeClr val="tx1"/>
              </a:solidFill>
              <a:latin typeface="+mj-ea"/>
              <a:ea typeface="+mj-ea"/>
            </a:rPr>
            <a:t> 涉及多元性別平等權利，如</a:t>
          </a:r>
          <a:r>
            <a:rPr lang="zh-TW" altLang="en-US" sz="1800" b="1" kern="1200" dirty="0">
              <a:solidFill>
                <a:srgbClr val="0000FF"/>
              </a:solidFill>
              <a:latin typeface="+mj-ea"/>
              <a:ea typeface="+mj-ea"/>
            </a:rPr>
            <a:t>就業權、</a:t>
          </a:r>
          <a:r>
            <a:rPr lang="zh-TW" altLang="en-US" sz="1800" b="1" kern="1200" dirty="0">
              <a:solidFill>
                <a:schemeClr val="tx1"/>
              </a:solidFill>
              <a:latin typeface="+mj-ea"/>
              <a:ea typeface="+mj-ea"/>
            </a:rPr>
            <a:t>教育權、農村婦女權、 社會及經濟權、法律權、婚姻及家庭權等。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800" b="1" kern="1200" dirty="0">
            <a:solidFill>
              <a:schemeClr val="tx1"/>
            </a:solidFill>
            <a:latin typeface="+mj-ea"/>
            <a:ea typeface="+mj-ea"/>
          </a:endParaRPr>
        </a:p>
      </dsp:txBody>
      <dsp:txXfrm>
        <a:off x="5939581" y="2030218"/>
        <a:ext cx="2652190" cy="1143087"/>
      </dsp:txXfrm>
    </dsp:sp>
    <dsp:sp modelId="{E39C1090-C8EC-4CDB-BFA5-A162D21E0F72}">
      <dsp:nvSpPr>
        <dsp:cNvPr id="0" name=""/>
        <dsp:cNvSpPr/>
      </dsp:nvSpPr>
      <dsp:spPr>
        <a:xfrm>
          <a:off x="2689446" y="3940963"/>
          <a:ext cx="3984716" cy="129974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TW" sz="1800" b="1" kern="1200" dirty="0">
            <a:solidFill>
              <a:schemeClr val="tx1"/>
            </a:solidFill>
            <a:latin typeface="+mj-ea"/>
            <a:ea typeface="+mj-ea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>
              <a:solidFill>
                <a:schemeClr val="tx1"/>
              </a:solidFill>
              <a:latin typeface="+mj-ea"/>
              <a:ea typeface="+mj-ea"/>
            </a:rPr>
            <a:t>以確保男女平等及保障婦女各項權利得以充分發展。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800" b="1" kern="1200" dirty="0">
            <a:solidFill>
              <a:schemeClr val="tx1"/>
            </a:solidFill>
            <a:latin typeface="+mj-ea"/>
            <a:ea typeface="+mj-ea"/>
          </a:endParaRPr>
        </a:p>
      </dsp:txBody>
      <dsp:txXfrm>
        <a:off x="3272994" y="4131306"/>
        <a:ext cx="2817620" cy="919058"/>
      </dsp:txXfrm>
    </dsp:sp>
    <dsp:sp modelId="{68D09BBC-D588-45E9-9A4B-FBD4E7981755}">
      <dsp:nvSpPr>
        <dsp:cNvPr id="0" name=""/>
        <dsp:cNvSpPr/>
      </dsp:nvSpPr>
      <dsp:spPr>
        <a:xfrm>
          <a:off x="130668" y="1825980"/>
          <a:ext cx="3869468" cy="155156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>
              <a:solidFill>
                <a:schemeClr val="tx1"/>
              </a:solidFill>
            </a:rPr>
            <a:t>檢視 婦女權利保障是否落實、執行的重要依據，其重要原則為平等、不歧視、 國家義務。 </a:t>
          </a:r>
          <a:endParaRPr lang="zh-TW" altLang="en-US" sz="1800" kern="1200" dirty="0">
            <a:solidFill>
              <a:schemeClr val="tx1"/>
            </a:solidFill>
          </a:endParaRPr>
        </a:p>
      </dsp:txBody>
      <dsp:txXfrm>
        <a:off x="697338" y="2053202"/>
        <a:ext cx="2736128" cy="10971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60DE20-AFED-47BE-89C2-EDCEFCF9F086}">
      <dsp:nvSpPr>
        <dsp:cNvPr id="0" name=""/>
        <dsp:cNvSpPr/>
      </dsp:nvSpPr>
      <dsp:spPr>
        <a:xfrm>
          <a:off x="7273116" y="2546689"/>
          <a:ext cx="91440" cy="47430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430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0E4C8B-4EAE-4EEC-AF72-0CE9C6B0E238}">
      <dsp:nvSpPr>
        <dsp:cNvPr id="0" name=""/>
        <dsp:cNvSpPr/>
      </dsp:nvSpPr>
      <dsp:spPr>
        <a:xfrm>
          <a:off x="4624851" y="1036796"/>
          <a:ext cx="2693984" cy="4743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3224"/>
              </a:lnTo>
              <a:lnTo>
                <a:pt x="2693984" y="323224"/>
              </a:lnTo>
              <a:lnTo>
                <a:pt x="2693984" y="47430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694370-1467-4A0C-B5DB-471A5420516F}">
      <dsp:nvSpPr>
        <dsp:cNvPr id="0" name=""/>
        <dsp:cNvSpPr/>
      </dsp:nvSpPr>
      <dsp:spPr>
        <a:xfrm>
          <a:off x="4776969" y="2526992"/>
          <a:ext cx="346196" cy="4940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2921"/>
              </a:lnTo>
              <a:lnTo>
                <a:pt x="346196" y="342921"/>
              </a:lnTo>
              <a:lnTo>
                <a:pt x="346196" y="494001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E12C17-BE1C-43D4-A343-AEBCF858CAB6}">
      <dsp:nvSpPr>
        <dsp:cNvPr id="0" name=""/>
        <dsp:cNvSpPr/>
      </dsp:nvSpPr>
      <dsp:spPr>
        <a:xfrm>
          <a:off x="4624851" y="1036796"/>
          <a:ext cx="152118" cy="4546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3527"/>
              </a:lnTo>
              <a:lnTo>
                <a:pt x="152118" y="303527"/>
              </a:lnTo>
              <a:lnTo>
                <a:pt x="152118" y="45460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442935-E420-4069-9545-E44ACDCB37A1}">
      <dsp:nvSpPr>
        <dsp:cNvPr id="0" name=""/>
        <dsp:cNvSpPr/>
      </dsp:nvSpPr>
      <dsp:spPr>
        <a:xfrm>
          <a:off x="1930867" y="2546689"/>
          <a:ext cx="996628" cy="4743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3224"/>
              </a:lnTo>
              <a:lnTo>
                <a:pt x="996628" y="323224"/>
              </a:lnTo>
              <a:lnTo>
                <a:pt x="996628" y="47430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CB1334-C70C-4B1D-8D0C-CD161B24D6E7}">
      <dsp:nvSpPr>
        <dsp:cNvPr id="0" name=""/>
        <dsp:cNvSpPr/>
      </dsp:nvSpPr>
      <dsp:spPr>
        <a:xfrm>
          <a:off x="934238" y="2546689"/>
          <a:ext cx="996628" cy="474304"/>
        </a:xfrm>
        <a:custGeom>
          <a:avLst/>
          <a:gdLst/>
          <a:ahLst/>
          <a:cxnLst/>
          <a:rect l="0" t="0" r="0" b="0"/>
          <a:pathLst>
            <a:path>
              <a:moveTo>
                <a:pt x="996628" y="0"/>
              </a:moveTo>
              <a:lnTo>
                <a:pt x="996628" y="323224"/>
              </a:lnTo>
              <a:lnTo>
                <a:pt x="0" y="323224"/>
              </a:lnTo>
              <a:lnTo>
                <a:pt x="0" y="47430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04D564-C99D-4584-B944-DAD988E1F45D}">
      <dsp:nvSpPr>
        <dsp:cNvPr id="0" name=""/>
        <dsp:cNvSpPr/>
      </dsp:nvSpPr>
      <dsp:spPr>
        <a:xfrm>
          <a:off x="1930867" y="1036796"/>
          <a:ext cx="2693984" cy="474304"/>
        </a:xfrm>
        <a:custGeom>
          <a:avLst/>
          <a:gdLst/>
          <a:ahLst/>
          <a:cxnLst/>
          <a:rect l="0" t="0" r="0" b="0"/>
          <a:pathLst>
            <a:path>
              <a:moveTo>
                <a:pt x="2693984" y="0"/>
              </a:moveTo>
              <a:lnTo>
                <a:pt x="2693984" y="323224"/>
              </a:lnTo>
              <a:lnTo>
                <a:pt x="0" y="323224"/>
              </a:lnTo>
              <a:lnTo>
                <a:pt x="0" y="47430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F9FD69-C420-4517-A4B9-4B64D0D2F8E0}">
      <dsp:nvSpPr>
        <dsp:cNvPr id="0" name=""/>
        <dsp:cNvSpPr/>
      </dsp:nvSpPr>
      <dsp:spPr>
        <a:xfrm>
          <a:off x="3809428" y="1208"/>
          <a:ext cx="1630847" cy="10355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3D9B26-3D78-4F2C-80A8-3425DBCEDE29}">
      <dsp:nvSpPr>
        <dsp:cNvPr id="0" name=""/>
        <dsp:cNvSpPr/>
      </dsp:nvSpPr>
      <dsp:spPr>
        <a:xfrm>
          <a:off x="3990633" y="173353"/>
          <a:ext cx="1630847" cy="10355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kern="1200" dirty="0">
              <a:latin typeface="標楷體" panose="03000509000000000000" pitchFamily="65" charset="-120"/>
              <a:ea typeface="標楷體" panose="03000509000000000000" pitchFamily="65" charset="-120"/>
            </a:rPr>
            <a:t>原住民族</a:t>
          </a:r>
          <a:endParaRPr lang="en-US" altLang="zh-TW" sz="20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kern="1200" dirty="0">
              <a:latin typeface="標楷體" panose="03000509000000000000" pitchFamily="65" charset="-120"/>
              <a:ea typeface="標楷體" panose="03000509000000000000" pitchFamily="65" charset="-120"/>
            </a:rPr>
            <a:t>女性</a:t>
          </a:r>
        </a:p>
      </dsp:txBody>
      <dsp:txXfrm>
        <a:off x="4020964" y="203684"/>
        <a:ext cx="1570185" cy="974925"/>
      </dsp:txXfrm>
    </dsp:sp>
    <dsp:sp modelId="{6BE4A4F4-220A-4CF0-BBB7-7AA12F701370}">
      <dsp:nvSpPr>
        <dsp:cNvPr id="0" name=""/>
        <dsp:cNvSpPr/>
      </dsp:nvSpPr>
      <dsp:spPr>
        <a:xfrm>
          <a:off x="1115443" y="1511101"/>
          <a:ext cx="1630847" cy="10355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83DABB-4140-4E50-B421-DF452FCF2F60}">
      <dsp:nvSpPr>
        <dsp:cNvPr id="0" name=""/>
        <dsp:cNvSpPr/>
      </dsp:nvSpPr>
      <dsp:spPr>
        <a:xfrm>
          <a:off x="1296648" y="1683246"/>
          <a:ext cx="1630847" cy="10355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kern="1200" dirty="0"/>
            <a:t>公私部門</a:t>
          </a:r>
          <a:endParaRPr lang="zh-TW" altLang="en-US" sz="20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1326979" y="1713577"/>
        <a:ext cx="1570185" cy="974925"/>
      </dsp:txXfrm>
    </dsp:sp>
    <dsp:sp modelId="{270540A7-30D7-49EE-B794-9C5D58E72B8B}">
      <dsp:nvSpPr>
        <dsp:cNvPr id="0" name=""/>
        <dsp:cNvSpPr/>
      </dsp:nvSpPr>
      <dsp:spPr>
        <a:xfrm>
          <a:off x="118814" y="3020994"/>
          <a:ext cx="1630847" cy="10355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A7DB46-799C-4E08-BB7A-1D84C86A618E}">
      <dsp:nvSpPr>
        <dsp:cNvPr id="0" name=""/>
        <dsp:cNvSpPr/>
      </dsp:nvSpPr>
      <dsp:spPr>
        <a:xfrm>
          <a:off x="300020" y="3193139"/>
          <a:ext cx="1630847" cy="10355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kern="1200" dirty="0">
              <a:latin typeface="標楷體" panose="03000509000000000000" pitchFamily="65" charset="-120"/>
              <a:ea typeface="標楷體" panose="03000509000000000000" pitchFamily="65" charset="-120"/>
            </a:rPr>
            <a:t>公部門</a:t>
          </a:r>
          <a:endParaRPr lang="en-US" altLang="zh-TW" sz="14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14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1.</a:t>
          </a:r>
          <a:r>
            <a:rPr lang="zh-TW" altLang="en-US" sz="14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改善措施</a:t>
          </a:r>
          <a:r>
            <a:rPr lang="en-US" altLang="zh-TW" sz="14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-</a:t>
          </a:r>
          <a:r>
            <a:rPr lang="zh-TW" altLang="en-US" sz="14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原</a:t>
          </a:r>
          <a:r>
            <a:rPr lang="zh-TW" altLang="en-US" sz="1400" kern="1200" dirty="0">
              <a:latin typeface="標楷體" panose="03000509000000000000" pitchFamily="65" charset="-120"/>
              <a:ea typeface="標楷體" panose="03000509000000000000" pitchFamily="65" charset="-120"/>
            </a:rPr>
            <a:t>民會相關計畫</a:t>
          </a:r>
          <a:r>
            <a:rPr lang="zh-TW" altLang="en-US" sz="14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措施</a:t>
          </a:r>
          <a:r>
            <a:rPr lang="en-US" altLang="zh-TW" sz="14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/>
          </a:r>
          <a:br>
            <a:rPr lang="en-US" altLang="zh-TW" sz="14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</a:br>
          <a:r>
            <a:rPr lang="en-US" altLang="zh-TW" sz="14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2.</a:t>
          </a:r>
          <a:r>
            <a:rPr lang="zh-TW" altLang="en-US" sz="14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就服站</a:t>
          </a:r>
          <a:endParaRPr lang="en-US" altLang="zh-TW" sz="14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330351" y="3223470"/>
        <a:ext cx="1570185" cy="974925"/>
      </dsp:txXfrm>
    </dsp:sp>
    <dsp:sp modelId="{8A38139F-942E-4259-9C3F-0F1C1B5A5656}">
      <dsp:nvSpPr>
        <dsp:cNvPr id="0" name=""/>
        <dsp:cNvSpPr/>
      </dsp:nvSpPr>
      <dsp:spPr>
        <a:xfrm>
          <a:off x="2112072" y="3020994"/>
          <a:ext cx="1630847" cy="10355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146440-B432-4097-A7B5-3645245ED03D}">
      <dsp:nvSpPr>
        <dsp:cNvPr id="0" name=""/>
        <dsp:cNvSpPr/>
      </dsp:nvSpPr>
      <dsp:spPr>
        <a:xfrm>
          <a:off x="2293277" y="3193139"/>
          <a:ext cx="1630847" cy="10355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kern="1200" dirty="0"/>
            <a:t>私部門</a:t>
          </a:r>
          <a:endParaRPr lang="en-US" altLang="zh-TW" sz="1400" kern="1200" dirty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kern="1200" dirty="0">
              <a:latin typeface="標楷體" panose="03000509000000000000" pitchFamily="65" charset="-120"/>
              <a:ea typeface="標楷體" panose="03000509000000000000" pitchFamily="65" charset="-120"/>
            </a:rPr>
            <a:t>採進用比例與表揚</a:t>
          </a:r>
        </a:p>
      </dsp:txBody>
      <dsp:txXfrm>
        <a:off x="2323608" y="3223470"/>
        <a:ext cx="1570185" cy="974925"/>
      </dsp:txXfrm>
    </dsp:sp>
    <dsp:sp modelId="{32D17B22-3BB8-4E63-B7AC-5C8BB4E5B04E}">
      <dsp:nvSpPr>
        <dsp:cNvPr id="0" name=""/>
        <dsp:cNvSpPr/>
      </dsp:nvSpPr>
      <dsp:spPr>
        <a:xfrm>
          <a:off x="3795159" y="1491404"/>
          <a:ext cx="1963621" cy="10355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160D21-A735-4CA5-B707-75665F5F4DE3}">
      <dsp:nvSpPr>
        <dsp:cNvPr id="0" name=""/>
        <dsp:cNvSpPr/>
      </dsp:nvSpPr>
      <dsp:spPr>
        <a:xfrm>
          <a:off x="3976364" y="1663549"/>
          <a:ext cx="1963621" cy="10355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新北市原民局</a:t>
          </a:r>
          <a:endParaRPr lang="en-US" altLang="zh-TW" sz="2000" kern="1200" dirty="0" smtClean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管轄單位</a:t>
          </a:r>
          <a:endParaRPr lang="en-US" altLang="zh-TW" sz="20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4006695" y="1693880"/>
        <a:ext cx="1902959" cy="974925"/>
      </dsp:txXfrm>
    </dsp:sp>
    <dsp:sp modelId="{510770EE-CD1F-4816-A58A-84128DCBFA05}">
      <dsp:nvSpPr>
        <dsp:cNvPr id="0" name=""/>
        <dsp:cNvSpPr/>
      </dsp:nvSpPr>
      <dsp:spPr>
        <a:xfrm>
          <a:off x="4105330" y="3020994"/>
          <a:ext cx="2035672" cy="146119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011AB9-4D61-4D12-8AE9-053AB48187C0}">
      <dsp:nvSpPr>
        <dsp:cNvPr id="0" name=""/>
        <dsp:cNvSpPr/>
      </dsp:nvSpPr>
      <dsp:spPr>
        <a:xfrm>
          <a:off x="4286535" y="3193139"/>
          <a:ext cx="2035672" cy="14611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TW" sz="1400" kern="1200" dirty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1400" kern="1200" dirty="0" smtClean="0"/>
            <a:t>1.</a:t>
          </a:r>
          <a:r>
            <a:rPr lang="zh-TW" altLang="en-US" sz="1400" kern="1200" dirty="0" smtClean="0"/>
            <a:t>透過</a:t>
          </a:r>
          <a:r>
            <a:rPr lang="zh-TW" altLang="en-US" sz="1400" kern="1200" dirty="0"/>
            <a:t>部落大學開設相關多元訓練</a:t>
          </a:r>
          <a:r>
            <a:rPr lang="zh-TW" altLang="en-US" sz="1400" kern="1200" dirty="0" smtClean="0"/>
            <a:t>課程</a:t>
          </a:r>
          <a:endParaRPr lang="en-US" altLang="zh-TW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1400" kern="1200" dirty="0" smtClean="0"/>
            <a:t>2. </a:t>
          </a:r>
          <a:r>
            <a:rPr lang="zh-TW" altLang="zh-TW" sz="1400" kern="1200" dirty="0" smtClean="0"/>
            <a:t>都會西區原住民族家庭服務中心</a:t>
          </a:r>
          <a:endParaRPr lang="en-US" altLang="zh-TW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1400" kern="1200" dirty="0" smtClean="0"/>
            <a:t>3. </a:t>
          </a:r>
          <a:r>
            <a:rPr lang="zh-TW" altLang="zh-TW" sz="1400" kern="1200" dirty="0" smtClean="0"/>
            <a:t>原住民文化健康站</a:t>
          </a:r>
          <a:endParaRPr lang="en-US" altLang="zh-TW" sz="1400" kern="1200" dirty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400" kern="1200" dirty="0"/>
        </a:p>
      </dsp:txBody>
      <dsp:txXfrm>
        <a:off x="4329332" y="3235936"/>
        <a:ext cx="1950078" cy="1375599"/>
      </dsp:txXfrm>
    </dsp:sp>
    <dsp:sp modelId="{C6D6A59B-A2CE-4D7D-925B-F565C7ACE456}">
      <dsp:nvSpPr>
        <dsp:cNvPr id="0" name=""/>
        <dsp:cNvSpPr/>
      </dsp:nvSpPr>
      <dsp:spPr>
        <a:xfrm>
          <a:off x="6503412" y="1511101"/>
          <a:ext cx="1630847" cy="10355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5F3A25-2CB0-487A-9839-99AEE79F5940}">
      <dsp:nvSpPr>
        <dsp:cNvPr id="0" name=""/>
        <dsp:cNvSpPr/>
      </dsp:nvSpPr>
      <dsp:spPr>
        <a:xfrm>
          <a:off x="6684618" y="1683246"/>
          <a:ext cx="1630847" cy="10355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kern="1200" dirty="0"/>
            <a:t>法規保障</a:t>
          </a:r>
          <a:endParaRPr lang="zh-TW" altLang="en-US" sz="20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6714949" y="1713577"/>
        <a:ext cx="1570185" cy="974925"/>
      </dsp:txXfrm>
    </dsp:sp>
    <dsp:sp modelId="{81CC05C7-302A-42C8-A784-0F2341BF5843}">
      <dsp:nvSpPr>
        <dsp:cNvPr id="0" name=""/>
        <dsp:cNvSpPr/>
      </dsp:nvSpPr>
      <dsp:spPr>
        <a:xfrm>
          <a:off x="6503412" y="3020994"/>
          <a:ext cx="1630847" cy="138586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6FCEE7-C0AC-42F3-93B5-9523EA6F5756}">
      <dsp:nvSpPr>
        <dsp:cNvPr id="0" name=""/>
        <dsp:cNvSpPr/>
      </dsp:nvSpPr>
      <dsp:spPr>
        <a:xfrm>
          <a:off x="6684618" y="3193139"/>
          <a:ext cx="1630847" cy="13858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1400" kern="1200" dirty="0"/>
            <a:t>1.</a:t>
          </a:r>
          <a:r>
            <a:rPr lang="zh-TW" altLang="en-US" sz="1400" kern="1200" dirty="0"/>
            <a:t> </a:t>
          </a:r>
          <a:r>
            <a:rPr lang="zh-TW" altLang="zh-TW" sz="1400" kern="1200" dirty="0"/>
            <a:t>原住民族基本法第</a:t>
          </a:r>
          <a:r>
            <a:rPr lang="en-US" altLang="zh-TW" sz="1400" kern="1200" dirty="0"/>
            <a:t>17</a:t>
          </a:r>
          <a:r>
            <a:rPr lang="zh-TW" altLang="zh-TW" sz="1400" kern="1200" dirty="0"/>
            <a:t>條</a:t>
          </a:r>
          <a:endParaRPr lang="en-US" altLang="zh-TW" sz="1400" kern="1200" dirty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1400" kern="1200" dirty="0"/>
            <a:t>2.</a:t>
          </a:r>
          <a:r>
            <a:rPr lang="zh-TW" altLang="zh-TW" sz="1400" kern="1200" dirty="0"/>
            <a:t> </a:t>
          </a:r>
          <a:r>
            <a:rPr lang="zh-TW" altLang="en-US" sz="1400" kern="1200" dirty="0"/>
            <a:t>原住民族工作權保障法第二章比例原則</a:t>
          </a:r>
          <a:endParaRPr lang="en-US" altLang="zh-TW" sz="1400" kern="1200" dirty="0"/>
        </a:p>
      </dsp:txBody>
      <dsp:txXfrm>
        <a:off x="6725209" y="3233730"/>
        <a:ext cx="1549665" cy="13046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57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49688" y="1"/>
            <a:ext cx="2946400" cy="4957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54CAFF-E001-446B-83B7-B205F7379DA9}" type="datetimeFigureOut">
              <a:rPr lang="zh-TW" altLang="en-US" smtClean="0"/>
              <a:t>2023/3/29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378486"/>
            <a:ext cx="2946400" cy="4957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49688" y="9378486"/>
            <a:ext cx="2946400" cy="4957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B5C2BF-5C1E-4641-A11D-FBB3C0ACEF9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823666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5659" cy="493713"/>
          </a:xfrm>
          <a:prstGeom prst="rect">
            <a:avLst/>
          </a:prstGeom>
        </p:spPr>
        <p:txBody>
          <a:bodyPr vert="horz" lIns="91321" tIns="45661" rIns="91321" bIns="45661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3713"/>
          </a:xfrm>
          <a:prstGeom prst="rect">
            <a:avLst/>
          </a:prstGeom>
        </p:spPr>
        <p:txBody>
          <a:bodyPr vert="horz" lIns="91321" tIns="45661" rIns="91321" bIns="45661" rtlCol="0"/>
          <a:lstStyle>
            <a:lvl1pPr algn="r">
              <a:defRPr sz="1200"/>
            </a:lvl1pPr>
          </a:lstStyle>
          <a:p>
            <a:fld id="{80093B80-88C3-42FF-9742-A733B3A58533}" type="datetimeFigureOut">
              <a:rPr lang="zh-TW" altLang="en-US" smtClean="0"/>
              <a:t>2023/3/29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21" tIns="45661" rIns="91321" bIns="45661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690270"/>
            <a:ext cx="5438140" cy="4443412"/>
          </a:xfrm>
          <a:prstGeom prst="rect">
            <a:avLst/>
          </a:prstGeom>
        </p:spPr>
        <p:txBody>
          <a:bodyPr vert="horz" lIns="91321" tIns="45661" rIns="91321" bIns="45661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3" y="9378824"/>
            <a:ext cx="2945659" cy="493713"/>
          </a:xfrm>
          <a:prstGeom prst="rect">
            <a:avLst/>
          </a:prstGeom>
        </p:spPr>
        <p:txBody>
          <a:bodyPr vert="horz" lIns="91321" tIns="45661" rIns="91321" bIns="45661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5" y="9378824"/>
            <a:ext cx="2945659" cy="493713"/>
          </a:xfrm>
          <a:prstGeom prst="rect">
            <a:avLst/>
          </a:prstGeom>
        </p:spPr>
        <p:txBody>
          <a:bodyPr vert="horz" lIns="91321" tIns="45661" rIns="91321" bIns="45661" rtlCol="0" anchor="b"/>
          <a:lstStyle>
            <a:lvl1pPr algn="r">
              <a:defRPr sz="1200"/>
            </a:lvl1pPr>
          </a:lstStyle>
          <a:p>
            <a:fld id="{C305A1F4-EDA2-473C-85ED-9E4B1F031D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98031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516124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33930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914622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5281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65655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44540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4278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92292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52702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001351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05967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06194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786741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292806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36420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24913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047405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583771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63968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601168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776725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29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67078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392354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017771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31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125573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32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2737462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33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520355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36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92794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37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32190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38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021166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39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42852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759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23449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95581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10683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281316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5A1F4-EDA2-473C-85ED-9E4B1F031D9B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8374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731A4-BAE3-4854-BE28-F6EEBEEA7683}" type="datetime1">
              <a:rPr lang="zh-TW" altLang="en-US" smtClean="0"/>
              <a:t>2023/3/29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90199" y1="80899" x2="90199" y2="80899"/>
                        <a14:foregroundMark x1="97779" y1="54341" x2="97779" y2="54341"/>
                        <a14:foregroundMark x1="98162" y1="64964" x2="98162" y2="64964"/>
                        <a14:foregroundMark x1="96631" y1="50562" x2="81623" y2="89581"/>
                        <a14:foregroundMark x1="96937" y1="74668" x2="89969" y2="97242"/>
                        <a14:foregroundMark x1="98545" y1="85495" x2="95942" y2="99387"/>
                        <a14:foregroundMark x1="98315" y1="65169" x2="98009" y2="94178"/>
                        <a14:foregroundMark x1="91960" y1="94586" x2="63553" y2="95914"/>
                        <a14:foregroundMark x1="94640" y1="51583" x2="99694" y2="47191"/>
                        <a14:foregroundMark x1="94717" y1="99081" x2="1302" y2="98366"/>
                        <a14:backgroundMark x1="51761" y1="80286" x2="86371" y2="17263"/>
                        <a14:backgroundMark x1="27106" y1="59959" x2="98928" y2="16547"/>
                        <a14:backgroundMark x1="2450" y1="80388" x2="85605" y2="7559"/>
                        <a14:backgroundMark x1="67458" y1="78039" x2="97167" y2="194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1"/>
            <a:ext cx="5460700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863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E747B-5D1E-4869-B4CD-0DC0DC163A77}" type="datetime1">
              <a:rPr lang="zh-TW" altLang="en-US" smtClean="0"/>
              <a:t>2023/3/29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68571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3BA84-2F45-448E-B939-05945160C63E}" type="datetime1">
              <a:rPr lang="zh-TW" altLang="en-US" smtClean="0"/>
              <a:t>2023/3/29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3521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華康中特圓體(P)" panose="020F0800000000000000" pitchFamily="34" charset="-120"/>
                <a:ea typeface="華康中特圓體(P)" panose="020F0800000000000000" pitchFamily="34" charset="-120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  <a:lvl2pPr>
              <a:defRPr>
                <a:latin typeface="標楷體" panose="03000509000000000000" pitchFamily="65" charset="-120"/>
                <a:ea typeface="標楷體" panose="03000509000000000000" pitchFamily="65" charset="-120"/>
              </a:defRPr>
            </a:lvl2pPr>
            <a:lvl3pPr>
              <a:defRPr>
                <a:latin typeface="標楷體" panose="03000509000000000000" pitchFamily="65" charset="-120"/>
                <a:ea typeface="標楷體" panose="03000509000000000000" pitchFamily="65" charset="-120"/>
              </a:defRPr>
            </a:lvl3pPr>
            <a:lvl4pPr>
              <a:defRPr>
                <a:latin typeface="標楷體" panose="03000509000000000000" pitchFamily="65" charset="-120"/>
                <a:ea typeface="標楷體" panose="03000509000000000000" pitchFamily="65" charset="-120"/>
              </a:defRPr>
            </a:lvl4pPr>
            <a:lvl5pPr>
              <a:defRPr>
                <a:latin typeface="標楷體" panose="03000509000000000000" pitchFamily="65" charset="-120"/>
                <a:ea typeface="標楷體" panose="03000509000000000000" pitchFamily="65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92BA6-E7C1-4E8C-AF9F-85CA5B2E27C7}" type="datetime1">
              <a:rPr lang="zh-TW" altLang="en-US" smtClean="0"/>
              <a:t>2023/3/29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90199" y1="80899" x2="90199" y2="80899"/>
                        <a14:foregroundMark x1="97779" y1="54341" x2="97779" y2="54341"/>
                        <a14:foregroundMark x1="98162" y1="64964" x2="98162" y2="64964"/>
                        <a14:foregroundMark x1="96631" y1="50562" x2="81623" y2="89581"/>
                        <a14:foregroundMark x1="96937" y1="74668" x2="89969" y2="97242"/>
                        <a14:foregroundMark x1="98545" y1="85495" x2="95942" y2="99387"/>
                        <a14:foregroundMark x1="98315" y1="65169" x2="98009" y2="94178"/>
                        <a14:foregroundMark x1="91960" y1="94586" x2="63553" y2="95914"/>
                        <a14:foregroundMark x1="94640" y1="51583" x2="99694" y2="47191"/>
                        <a14:foregroundMark x1="94717" y1="99081" x2="1302" y2="98366"/>
                        <a14:backgroundMark x1="51761" y1="80286" x2="86371" y2="17263"/>
                        <a14:backgroundMark x1="27106" y1="59959" x2="98928" y2="16547"/>
                        <a14:backgroundMark x1="2450" y1="80388" x2="85605" y2="7559"/>
                        <a14:backgroundMark x1="67458" y1="78039" x2="97167" y2="194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300" y="2753544"/>
            <a:ext cx="5460700" cy="4104456"/>
          </a:xfrm>
          <a:prstGeom prst="rect">
            <a:avLst/>
          </a:prstGeom>
        </p:spPr>
      </p:pic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4808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6831B-3536-4294-8541-4E5A803A2C55}" type="datetime1">
              <a:rPr lang="zh-TW" altLang="en-US" smtClean="0"/>
              <a:t>2023/3/29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6815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C5C7E-D240-43A7-A8D6-99DEFE2D1DF5}" type="datetime1">
              <a:rPr lang="zh-TW" altLang="en-US" smtClean="0"/>
              <a:t>2023/3/29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9186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62036-EB1E-48FC-AC03-8EBCC55B246C}" type="datetime1">
              <a:rPr lang="zh-TW" altLang="en-US" smtClean="0"/>
              <a:t>2023/3/29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51313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DF9E-765E-40B4-B262-2A0C3D93954E}" type="datetime1">
              <a:rPr lang="zh-TW" altLang="en-US" smtClean="0"/>
              <a:t>2023/3/29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057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25895-C794-4BC3-B351-51DF570569C2}" type="datetime1">
              <a:rPr lang="zh-TW" altLang="en-US" smtClean="0"/>
              <a:t>2023/3/29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5773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9995C-A808-4EBA-BDAE-2997DD448068}" type="datetime1">
              <a:rPr lang="zh-TW" altLang="en-US" smtClean="0"/>
              <a:t>2023/3/29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2229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34055-591C-44D4-AF44-41810F94735A}" type="datetime1">
              <a:rPr lang="zh-TW" altLang="en-US" smtClean="0"/>
              <a:t>2023/3/29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2727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ED3CDA-6A07-44E5-A67D-F941479FE4E5}" type="datetime1">
              <a:rPr lang="zh-TW" altLang="en-US" smtClean="0"/>
              <a:t>2023/3/29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D5FE9-8813-482C-8ABA-054D6255F23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6632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華康中特圓體(P)" panose="020F0800000000000000" pitchFamily="34" charset="-120"/>
          <a:ea typeface="華康中特圓體(P)" panose="020F0800000000000000" pitchFamily="34" charset="-120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image" Target="../media/image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image" Target="../media/image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6.xml"/><Relationship Id="rId4" Type="http://schemas.openxmlformats.org/officeDocument/2006/relationships/image" Target="../media/image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5" Type="http://schemas.openxmlformats.org/officeDocument/2006/relationships/image" Target="../media/image3.jpg"/><Relationship Id="rId10" Type="http://schemas.microsoft.com/office/2007/relationships/diagramDrawing" Target="../diagrams/drawing1.xml"/><Relationship Id="rId4" Type="http://schemas.openxmlformats.org/officeDocument/2006/relationships/image" Target="../media/image4.gif"/><Relationship Id="rId9" Type="http://schemas.openxmlformats.org/officeDocument/2006/relationships/diagramColors" Target="../diagrams/colors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4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4.gif"/><Relationship Id="rId9" Type="http://schemas.microsoft.com/office/2007/relationships/diagramDrawing" Target="../diagrams/drawing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4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4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g"/><Relationship Id="rId4" Type="http://schemas.openxmlformats.org/officeDocument/2006/relationships/image" Target="../media/image4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7.xml"/><Relationship Id="rId4" Type="http://schemas.openxmlformats.org/officeDocument/2006/relationships/image" Target="../media/image4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4.gif"/><Relationship Id="rId9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1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94"/>
            <a:ext cx="9144000" cy="6853612"/>
          </a:xfrm>
          <a:prstGeom prst="rect">
            <a:avLst/>
          </a:prstGeom>
        </p:spPr>
      </p:pic>
      <p:pic>
        <p:nvPicPr>
          <p:cNvPr id="1026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28F76637-FDFC-47F0-B66D-04165DB959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13688"/>
            <a:ext cx="6667500" cy="150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標題 9">
            <a:extLst>
              <a:ext uri="{FF2B5EF4-FFF2-40B4-BE49-F238E27FC236}">
                <a16:creationId xmlns:a16="http://schemas.microsoft.com/office/drawing/2014/main" id="{15162181-8D4D-4B60-BE83-783F8357C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6512" y="2967087"/>
            <a:ext cx="9361040" cy="1470025"/>
          </a:xfrm>
        </p:spPr>
        <p:txBody>
          <a:bodyPr>
            <a:noAutofit/>
          </a:bodyPr>
          <a:lstStyle/>
          <a:p>
            <a:r>
              <a:rPr lang="zh-TW" altLang="en-US" sz="5400" b="1" dirty="0">
                <a:ln w="22225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提升原住民族女性勞動參與率</a:t>
            </a:r>
            <a:r>
              <a:rPr lang="en-US" altLang="zh-TW" sz="5400" b="1" dirty="0">
                <a:ln w="22225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TW" sz="5400" b="1" dirty="0">
                <a:ln w="22225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</a:br>
            <a:r>
              <a:rPr lang="en-US" altLang="zh-TW" sz="5400" b="1" dirty="0">
                <a:ln w="22225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CEDAW</a:t>
            </a:r>
            <a:r>
              <a:rPr lang="zh-TW" altLang="en-US" sz="5400" b="1" dirty="0">
                <a:ln w="22225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教材</a:t>
            </a: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FA311ED8-3993-486B-8D52-69927FCC36AD}"/>
              </a:ext>
            </a:extLst>
          </p:cNvPr>
          <p:cNvSpPr txBox="1"/>
          <p:nvPr/>
        </p:nvSpPr>
        <p:spPr>
          <a:xfrm>
            <a:off x="-67726" y="6034995"/>
            <a:ext cx="8136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14" name="投影片編號版面配置區 2">
            <a:extLst>
              <a:ext uri="{FF2B5EF4-FFF2-40B4-BE49-F238E27FC236}">
                <a16:creationId xmlns:a16="http://schemas.microsoft.com/office/drawing/2014/main" id="{4E55B1C1-DECA-4548-80D7-1D88406FC565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1</a:t>
            </a:fld>
            <a:endParaRPr lang="zh-TW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486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10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10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2060848"/>
            <a:ext cx="814724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ts val="4000"/>
              </a:lnSpc>
              <a:buFont typeface="Wingdings" panose="05000000000000000000" pitchFamily="2" charset="2"/>
              <a:buChar char="l"/>
            </a:pPr>
            <a:r>
              <a:rPr lang="zh-TW" altLang="en-US" b="1" u="sng" dirty="0">
                <a:latin typeface="+mj-ea"/>
                <a:cs typeface="Times New Roman" panose="02020603050405020304" pitchFamily="18" charset="0"/>
              </a:rPr>
              <a:t>但在全球化與資本主義的現代社會中，使得勞動市場的就業環境更加艱困，原住民族面對主流社會與文化之不同，而有不適應和文化落差之情形，依據原住民族委員會長期的原住民勞動狀況調查分析，</a:t>
            </a:r>
            <a:r>
              <a:rPr lang="zh-TW" altLang="en-US" b="1" u="sng" dirty="0" smtClean="0">
                <a:latin typeface="+mj-ea"/>
                <a:cs typeface="Times New Roman" panose="02020603050405020304" pitchFamily="18" charset="0"/>
              </a:rPr>
              <a:t>原住民族的</a:t>
            </a:r>
            <a:r>
              <a:rPr lang="zh-TW" altLang="en-US" b="1" u="sng" dirty="0">
                <a:latin typeface="+mj-ea"/>
                <a:cs typeface="Times New Roman" panose="02020603050405020304" pitchFamily="18" charset="0"/>
              </a:rPr>
              <a:t>就業議題經常是面臨低薪，就業穩定性低，勞工權益保障不足問題等現象，同時又受到文化疏離感、生活價值、</a:t>
            </a:r>
            <a:r>
              <a:rPr lang="zh-TW" altLang="en-US" b="1" u="sng" dirty="0">
                <a:solidFill>
                  <a:srgbClr val="FF0000"/>
                </a:solidFill>
                <a:latin typeface="+mj-ea"/>
                <a:cs typeface="Times New Roman" panose="02020603050405020304" pitchFamily="18" charset="0"/>
              </a:rPr>
              <a:t>刻板印象</a:t>
            </a:r>
            <a:r>
              <a:rPr lang="zh-TW" altLang="en-US" b="1" u="sng" dirty="0">
                <a:latin typeface="+mj-ea"/>
                <a:cs typeface="Times New Roman" panose="02020603050405020304" pitchFamily="18" charset="0"/>
              </a:rPr>
              <a:t>、教育資源匱乏、就業資訊取得困難及家庭結構等多重因素的影響</a:t>
            </a:r>
            <a:r>
              <a:rPr lang="en-US" altLang="zh-TW" dirty="0">
                <a:latin typeface="+mj-ea"/>
                <a:cs typeface="Times New Roman" panose="02020603050405020304" pitchFamily="18" charset="0"/>
              </a:rPr>
              <a:t>(</a:t>
            </a:r>
            <a:r>
              <a:rPr lang="zh-TW" altLang="en-US" dirty="0">
                <a:latin typeface="+mj-ea"/>
                <a:cs typeface="Times New Roman" panose="02020603050405020304" pitchFamily="18" charset="0"/>
              </a:rPr>
              <a:t>童伊廸、江孝文、王慧玲，</a:t>
            </a:r>
            <a:r>
              <a:rPr lang="en-US" altLang="zh-TW" dirty="0">
                <a:latin typeface="+mj-ea"/>
                <a:cs typeface="Times New Roman" panose="02020603050405020304" pitchFamily="18" charset="0"/>
              </a:rPr>
              <a:t>2020)</a:t>
            </a:r>
            <a:r>
              <a:rPr lang="zh-TW" altLang="en-US" dirty="0" smtClean="0">
                <a:latin typeface="+mj-ea"/>
                <a:cs typeface="Times New Roman" panose="02020603050405020304" pitchFamily="18" charset="0"/>
              </a:rPr>
              <a:t>。</a:t>
            </a:r>
            <a:endParaRPr lang="en-US" altLang="zh-TW" dirty="0" smtClean="0">
              <a:latin typeface="+mj-ea"/>
              <a:cs typeface="Times New Roman" panose="02020603050405020304" pitchFamily="18" charset="0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B3B96F43-8867-4BE3-87C4-68ED6DA77956}"/>
              </a:ext>
            </a:extLst>
          </p:cNvPr>
          <p:cNvSpPr txBox="1"/>
          <p:nvPr/>
        </p:nvSpPr>
        <p:spPr>
          <a:xfrm>
            <a:off x="1067804" y="1059804"/>
            <a:ext cx="72728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dirty="0">
                <a:latin typeface="+mn-ea"/>
              </a:rPr>
              <a:t>貳、台灣原住民族女性就業弱勢議題與性別分析</a:t>
            </a:r>
          </a:p>
          <a:p>
            <a:endParaRPr lang="zh-TW" altLang="en-US" sz="2400" b="1" dirty="0">
              <a:latin typeface="+mn-ea"/>
            </a:endParaRPr>
          </a:p>
          <a:p>
            <a:endParaRPr lang="zh-TW" altLang="en-US" sz="2400" b="1" dirty="0">
              <a:latin typeface="+mn-ea"/>
            </a:endParaRPr>
          </a:p>
        </p:txBody>
      </p:sp>
      <p:pic>
        <p:nvPicPr>
          <p:cNvPr id="10" name="Picture 2" descr="📣原住民就業協助、服務安心更放心!!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4" t="8940" r="51701" b="65092"/>
          <a:stretch/>
        </p:blipFill>
        <p:spPr bwMode="auto">
          <a:xfrm>
            <a:off x="3951478" y="5137091"/>
            <a:ext cx="3248544" cy="1319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308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11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11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B3B96F43-8867-4BE3-87C4-68ED6DA77956}"/>
              </a:ext>
            </a:extLst>
          </p:cNvPr>
          <p:cNvSpPr txBox="1"/>
          <p:nvPr/>
        </p:nvSpPr>
        <p:spPr>
          <a:xfrm>
            <a:off x="1067804" y="1059804"/>
            <a:ext cx="72728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dirty="0">
                <a:latin typeface="+mn-ea"/>
              </a:rPr>
              <a:t>貳、台灣原住民族女性就業弱勢議題與性別分析</a:t>
            </a:r>
          </a:p>
          <a:p>
            <a:endParaRPr lang="zh-TW" altLang="en-US" sz="2400" b="1" dirty="0">
              <a:latin typeface="+mn-ea"/>
            </a:endParaRPr>
          </a:p>
          <a:p>
            <a:endParaRPr lang="zh-TW" altLang="en-US" sz="2400" b="1" dirty="0">
              <a:latin typeface="+mn-ea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84637685-B618-4C78-949F-F5E9D6DC343B}"/>
              </a:ext>
            </a:extLst>
          </p:cNvPr>
          <p:cNvSpPr txBox="1"/>
          <p:nvPr/>
        </p:nvSpPr>
        <p:spPr>
          <a:xfrm>
            <a:off x="418481" y="1713478"/>
            <a:ext cx="8761360" cy="5734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4000"/>
              </a:lnSpc>
              <a:buFont typeface="Wingdings" panose="05000000000000000000" pitchFamily="2" charset="2"/>
              <a:buChar char="l"/>
            </a:pPr>
            <a:r>
              <a:rPr lang="zh-TW" altLang="en-US" sz="20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原住民</a:t>
            </a:r>
            <a:r>
              <a:rPr lang="zh-TW" altLang="en-US" sz="2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族女性在就業層面上，易深受</a:t>
            </a:r>
            <a:r>
              <a:rPr lang="zh-TW" altLang="en-US" sz="2000" b="1" dirty="0">
                <a:solidFill>
                  <a:srgbClr val="FF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「族群」</a:t>
            </a:r>
            <a:r>
              <a:rPr lang="zh-TW" altLang="en-US" sz="2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及</a:t>
            </a:r>
            <a:r>
              <a:rPr lang="zh-TW" altLang="en-US" sz="2000" b="1" dirty="0">
                <a:solidFill>
                  <a:srgbClr val="FF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「性別」</a:t>
            </a:r>
            <a:r>
              <a:rPr lang="zh-TW" altLang="en-US" sz="2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的</a:t>
            </a:r>
            <a:r>
              <a:rPr lang="zh-TW" altLang="en-US" sz="20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雙重、交叉歧視</a:t>
            </a:r>
            <a:r>
              <a:rPr lang="zh-TW" altLang="en-US" sz="2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影響，處在社會雙重的弱勢地位，且相較與原住民族男性和一般女性更處社會中弱勢中的弱勢</a:t>
            </a:r>
            <a:r>
              <a:rPr lang="zh-TW" altLang="en-US" sz="20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對象</a:t>
            </a:r>
            <a:r>
              <a:rPr lang="en-US" altLang="zh-TW" sz="2000" dirty="0">
                <a:latin typeface="+mj-ea"/>
                <a:cs typeface="Times New Roman" panose="02020603050405020304" pitchFamily="18" charset="0"/>
              </a:rPr>
              <a:t>(</a:t>
            </a:r>
            <a:r>
              <a:rPr lang="zh-TW" altLang="en-US" sz="2000" dirty="0">
                <a:latin typeface="+mj-ea"/>
                <a:cs typeface="Times New Roman" panose="02020603050405020304" pitchFamily="18" charset="0"/>
              </a:rPr>
              <a:t>臺中市政府原住民族事務委員會，</a:t>
            </a:r>
            <a:r>
              <a:rPr lang="en-US" altLang="zh-TW" sz="2000" dirty="0" smtClean="0">
                <a:latin typeface="+mj-ea"/>
                <a:cs typeface="Times New Roman" panose="02020603050405020304" pitchFamily="18" charset="0"/>
              </a:rPr>
              <a:t>2020</a:t>
            </a:r>
            <a:r>
              <a:rPr lang="zh-TW" altLang="en-US" sz="2000" dirty="0" smtClean="0">
                <a:latin typeface="+mj-ea"/>
                <a:cs typeface="Times New Roman" panose="02020603050405020304" pitchFamily="18" charset="0"/>
              </a:rPr>
              <a:t>；</a:t>
            </a:r>
            <a:r>
              <a:rPr lang="zh-TW" altLang="en-US" sz="2000" dirty="0">
                <a:latin typeface="+mj-ea"/>
                <a:cs typeface="Times New Roman" panose="02020603050405020304" pitchFamily="18" charset="0"/>
              </a:rPr>
              <a:t>李碧琪、劉宏信，</a:t>
            </a:r>
            <a:r>
              <a:rPr lang="en-US" altLang="zh-TW" sz="2000" dirty="0">
                <a:latin typeface="+mj-ea"/>
                <a:cs typeface="Times New Roman" panose="02020603050405020304" pitchFamily="18" charset="0"/>
              </a:rPr>
              <a:t>2015</a:t>
            </a:r>
            <a:r>
              <a:rPr lang="en-US" altLang="zh-TW" sz="2000" dirty="0" smtClean="0">
                <a:latin typeface="+mj-ea"/>
                <a:cs typeface="Times New Roman" panose="02020603050405020304" pitchFamily="18" charset="0"/>
              </a:rPr>
              <a:t>)</a:t>
            </a:r>
            <a:r>
              <a:rPr lang="zh-TW" altLang="en-US" sz="2000" dirty="0" smtClean="0">
                <a:latin typeface="+mj-ea"/>
                <a:cs typeface="Times New Roman" panose="02020603050405020304" pitchFamily="18" charset="0"/>
              </a:rPr>
              <a:t>，</a:t>
            </a:r>
            <a:r>
              <a:rPr lang="zh-TW" altLang="en-US" sz="2000" u="sng" dirty="0" smtClean="0">
                <a:latin typeface="+mj-ea"/>
                <a:cs typeface="Times New Roman" panose="02020603050405020304" pitchFamily="18" charset="0"/>
              </a:rPr>
              <a:t>在</a:t>
            </a:r>
            <a:r>
              <a:rPr lang="zh-TW" altLang="en-US" sz="2000" u="sng" dirty="0">
                <a:latin typeface="+mj-ea"/>
                <a:cs typeface="Times New Roman" panose="02020603050405020304" pitchFamily="18" charset="0"/>
              </a:rPr>
              <a:t>就業甄試上，蒙受不禮貌與不合理的面試待遇</a:t>
            </a:r>
            <a:r>
              <a:rPr lang="zh-TW" altLang="en-US" sz="2000" dirty="0">
                <a:latin typeface="+mj-ea"/>
                <a:cs typeface="Times New Roman" panose="02020603050405020304" pitchFamily="18" charset="0"/>
              </a:rPr>
              <a:t>（李碧琪、劉宏信，</a:t>
            </a:r>
            <a:r>
              <a:rPr lang="en-US" altLang="zh-TW" sz="2000" dirty="0">
                <a:latin typeface="+mj-ea"/>
                <a:cs typeface="Times New Roman" panose="02020603050405020304" pitchFamily="18" charset="0"/>
              </a:rPr>
              <a:t>2015</a:t>
            </a:r>
            <a:r>
              <a:rPr lang="zh-TW" altLang="en-US" sz="2000" dirty="0">
                <a:latin typeface="+mj-ea"/>
                <a:cs typeface="Times New Roman" panose="02020603050405020304" pitchFamily="18" charset="0"/>
              </a:rPr>
              <a:t>）。</a:t>
            </a:r>
            <a:endParaRPr lang="en-US" altLang="zh-TW" sz="2000" dirty="0">
              <a:latin typeface="+mj-ea"/>
              <a:cs typeface="Times New Roman" panose="02020603050405020304" pitchFamily="18" charset="0"/>
            </a:endParaRPr>
          </a:p>
          <a:p>
            <a:pPr lvl="0">
              <a:lnSpc>
                <a:spcPts val="4000"/>
              </a:lnSpc>
            </a:pPr>
            <a:endParaRPr lang="en-US" altLang="zh-TW" sz="20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4000"/>
              </a:lnSpc>
              <a:buFont typeface="Wingdings" panose="05000000000000000000" pitchFamily="2" charset="2"/>
              <a:buChar char="l"/>
            </a:pPr>
            <a:endParaRPr lang="en-US" altLang="zh-TW" sz="20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4000"/>
              </a:lnSpc>
              <a:buFont typeface="Wingdings" panose="05000000000000000000" pitchFamily="2" charset="2"/>
              <a:buChar char="l"/>
            </a:pPr>
            <a:endParaRPr lang="en-US" altLang="zh-TW" sz="20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4000"/>
              </a:lnSpc>
              <a:buFont typeface="Wingdings" panose="05000000000000000000" pitchFamily="2" charset="2"/>
              <a:buChar char="l"/>
            </a:pPr>
            <a:endParaRPr lang="en-US" altLang="zh-TW" sz="20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4000"/>
              </a:lnSpc>
              <a:buFont typeface="Wingdings" panose="05000000000000000000" pitchFamily="2" charset="2"/>
              <a:buChar char="l"/>
            </a:pPr>
            <a:endParaRPr lang="en-US" altLang="zh-TW" sz="20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4000"/>
              </a:lnSpc>
              <a:buFont typeface="Wingdings" panose="05000000000000000000" pitchFamily="2" charset="2"/>
              <a:buChar char="l"/>
            </a:pPr>
            <a:endParaRPr lang="en-US" altLang="zh-TW" sz="20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1" name="Picture 2" descr="現貨】 臺灣原住民磁鐵（大） 冰箱貼出國送禮伴手禮可愛立體廚房文化育樂禮物生日| 蝦皮購物">
            <a:extLst>
              <a:ext uri="{FF2B5EF4-FFF2-40B4-BE49-F238E27FC236}">
                <a16:creationId xmlns:a16="http://schemas.microsoft.com/office/drawing/2014/main" id="{7DAA398C-355B-4430-A953-BD46A1E729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46" b="14087"/>
          <a:stretch/>
        </p:blipFill>
        <p:spPr bwMode="auto">
          <a:xfrm>
            <a:off x="4146121" y="4005064"/>
            <a:ext cx="3083457" cy="20772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橢圓 1">
            <a:extLst>
              <a:ext uri="{FF2B5EF4-FFF2-40B4-BE49-F238E27FC236}">
                <a16:creationId xmlns:a16="http://schemas.microsoft.com/office/drawing/2014/main" id="{88945D30-0B0B-4D67-A481-48A2332BFB45}"/>
              </a:ext>
            </a:extLst>
          </p:cNvPr>
          <p:cNvSpPr/>
          <p:nvPr/>
        </p:nvSpPr>
        <p:spPr>
          <a:xfrm>
            <a:off x="1551234" y="4269000"/>
            <a:ext cx="1069227" cy="104270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solidFill>
                  <a:schemeClr val="tx1"/>
                </a:solidFill>
              </a:rPr>
              <a:t>族群</a:t>
            </a:r>
          </a:p>
        </p:txBody>
      </p:sp>
      <p:sp>
        <p:nvSpPr>
          <p:cNvPr id="12" name="橢圓 11">
            <a:extLst>
              <a:ext uri="{FF2B5EF4-FFF2-40B4-BE49-F238E27FC236}">
                <a16:creationId xmlns:a16="http://schemas.microsoft.com/office/drawing/2014/main" id="{CC557280-58E7-4D47-B74F-855C3DE542CA}"/>
              </a:ext>
            </a:extLst>
          </p:cNvPr>
          <p:cNvSpPr/>
          <p:nvPr/>
        </p:nvSpPr>
        <p:spPr>
          <a:xfrm>
            <a:off x="2804855" y="5013176"/>
            <a:ext cx="1069227" cy="104270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solidFill>
                  <a:schemeClr val="tx1"/>
                </a:solidFill>
              </a:rPr>
              <a:t>性別</a:t>
            </a:r>
          </a:p>
        </p:txBody>
      </p:sp>
      <p:cxnSp>
        <p:nvCxnSpPr>
          <p:cNvPr id="13" name="接點: 弧形 12">
            <a:extLst>
              <a:ext uri="{FF2B5EF4-FFF2-40B4-BE49-F238E27FC236}">
                <a16:creationId xmlns:a16="http://schemas.microsoft.com/office/drawing/2014/main" id="{BC1C2C34-916F-4586-B172-E3A1443C7429}"/>
              </a:ext>
            </a:extLst>
          </p:cNvPr>
          <p:cNvCxnSpPr/>
          <p:nvPr/>
        </p:nvCxnSpPr>
        <p:spPr>
          <a:xfrm rot="10800000" flipH="1" flipV="1">
            <a:off x="1560560" y="4797152"/>
            <a:ext cx="1400880" cy="1052889"/>
          </a:xfrm>
          <a:prstGeom prst="curvedConnector4">
            <a:avLst>
              <a:gd name="adj1" fmla="val -16318"/>
              <a:gd name="adj2" fmla="val 136215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30F12CDC-D88B-4874-BB11-83FA45D1A88D}"/>
              </a:ext>
            </a:extLst>
          </p:cNvPr>
          <p:cNvSpPr txBox="1"/>
          <p:nvPr/>
        </p:nvSpPr>
        <p:spPr>
          <a:xfrm>
            <a:off x="1043608" y="5518973"/>
            <a:ext cx="118468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800" b="1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雙重</a:t>
            </a:r>
            <a:r>
              <a:rPr lang="zh-TW" altLang="en-US" sz="1800" b="1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歧視</a:t>
            </a:r>
            <a:endParaRPr lang="en-US" altLang="zh-TW" sz="1800" b="1" dirty="0" smtClean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r>
              <a:rPr lang="zh-TW" altLang="en-US" b="1" dirty="0" smtClean="0">
                <a:latin typeface="+mj-ea"/>
                <a:ea typeface="+mj-ea"/>
                <a:cs typeface="Times New Roman" panose="02020603050405020304" pitchFamily="18" charset="0"/>
              </a:rPr>
              <a:t>交叉</a:t>
            </a:r>
            <a:r>
              <a:rPr lang="zh-TW" altLang="en-US" b="1" dirty="0">
                <a:latin typeface="+mj-ea"/>
                <a:ea typeface="+mj-ea"/>
                <a:cs typeface="Times New Roman" panose="02020603050405020304" pitchFamily="18" charset="0"/>
              </a:rPr>
              <a:t>歧視</a:t>
            </a:r>
            <a:endParaRPr lang="zh-TW" altLang="en-US" b="1" dirty="0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356A5F19-36A3-4BDB-8286-064E70EA46EC}"/>
              </a:ext>
            </a:extLst>
          </p:cNvPr>
          <p:cNvSpPr txBox="1"/>
          <p:nvPr/>
        </p:nvSpPr>
        <p:spPr>
          <a:xfrm>
            <a:off x="55576" y="5043690"/>
            <a:ext cx="1184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b="1" dirty="0">
                <a:solidFill>
                  <a:schemeClr val="accent2">
                    <a:lumMod val="50000"/>
                  </a:schemeClr>
                </a:solidFill>
              </a:rPr>
              <a:t>原住民族女性</a:t>
            </a:r>
          </a:p>
        </p:txBody>
      </p:sp>
    </p:spTree>
    <p:extLst>
      <p:ext uri="{BB962C8B-B14F-4D97-AF65-F5344CB8AC3E}">
        <p14:creationId xmlns:p14="http://schemas.microsoft.com/office/powerpoint/2010/main" val="262437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12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12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B3B96F43-8867-4BE3-87C4-68ED6DA77956}"/>
              </a:ext>
            </a:extLst>
          </p:cNvPr>
          <p:cNvSpPr txBox="1"/>
          <p:nvPr/>
        </p:nvSpPr>
        <p:spPr>
          <a:xfrm>
            <a:off x="1067804" y="1059804"/>
            <a:ext cx="72728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dirty="0">
                <a:latin typeface="+mn-ea"/>
              </a:rPr>
              <a:t>貳、台灣原住民族女性就業弱勢議題與性別分析</a:t>
            </a:r>
          </a:p>
          <a:p>
            <a:endParaRPr lang="zh-TW" altLang="en-US" sz="2400" b="1" dirty="0">
              <a:latin typeface="+mn-ea"/>
            </a:endParaRPr>
          </a:p>
          <a:p>
            <a:endParaRPr lang="zh-TW" altLang="en-US" sz="2400" b="1" dirty="0">
              <a:latin typeface="+mn-ea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81F63047-38F5-4008-B05F-05FBA089F027}"/>
              </a:ext>
            </a:extLst>
          </p:cNvPr>
          <p:cNvSpPr txBox="1"/>
          <p:nvPr/>
        </p:nvSpPr>
        <p:spPr>
          <a:xfrm>
            <a:off x="1205300" y="1606206"/>
            <a:ext cx="6870896" cy="1974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TW" altLang="en-US" sz="18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   </a:t>
            </a:r>
            <a:r>
              <a:rPr lang="zh-TW" altLang="zh-TW" sz="18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依原住民族委員會「促進原住民就業方案（</a:t>
            </a:r>
            <a:r>
              <a:rPr lang="en-US" altLang="zh-TW" sz="18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102</a:t>
            </a:r>
            <a:r>
              <a:rPr lang="zh-TW" altLang="zh-TW" sz="18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年至</a:t>
            </a:r>
            <a:r>
              <a:rPr lang="en-US" altLang="zh-TW" sz="18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105</a:t>
            </a:r>
            <a:r>
              <a:rPr lang="zh-TW" altLang="zh-TW" sz="18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年）」資料顯示，在勞動力參與率上，原住民族女性勞動力參與率</a:t>
            </a:r>
            <a:r>
              <a:rPr lang="en-US" altLang="zh-TW" sz="18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(50.18%)</a:t>
            </a:r>
            <a:r>
              <a:rPr lang="zh-TW" altLang="zh-TW" sz="18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低於原住民族男性勞動參率</a:t>
            </a:r>
            <a:r>
              <a:rPr lang="en-US" altLang="zh-TW" sz="18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(69.35%)</a:t>
            </a:r>
            <a:r>
              <a:rPr lang="zh-TW" altLang="zh-TW" sz="18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。在失業率上，原住民族女性失業率</a:t>
            </a:r>
            <a:r>
              <a:rPr lang="en-US" altLang="zh-TW" sz="18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(5.11%)</a:t>
            </a:r>
            <a:r>
              <a:rPr lang="zh-TW" altLang="zh-TW" sz="18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高於原住民族男性失業率</a:t>
            </a:r>
            <a:r>
              <a:rPr lang="en-US" altLang="zh-TW" sz="18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(4.69%)</a:t>
            </a:r>
            <a:r>
              <a:rPr lang="zh-TW" altLang="zh-TW" sz="18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，且也比一般民眾女性</a:t>
            </a:r>
            <a:r>
              <a:rPr lang="en-US" altLang="zh-TW" sz="18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(3.80%)</a:t>
            </a:r>
            <a:r>
              <a:rPr lang="zh-TW" altLang="zh-TW" sz="18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高。</a:t>
            </a:r>
            <a:endParaRPr lang="zh-TW" altLang="en-US" dirty="0">
              <a:latin typeface="+mj-ea"/>
              <a:ea typeface="+mj-ea"/>
            </a:endParaRPr>
          </a:p>
        </p:txBody>
      </p:sp>
      <p:graphicFrame>
        <p:nvGraphicFramePr>
          <p:cNvPr id="14" name="圖表 13">
            <a:extLst>
              <a:ext uri="{FF2B5EF4-FFF2-40B4-BE49-F238E27FC236}">
                <a16:creationId xmlns:a16="http://schemas.microsoft.com/office/drawing/2014/main" id="{205BDEF5-0BFE-4724-99E1-E62EA80CB0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5124150"/>
              </p:ext>
            </p:extLst>
          </p:nvPr>
        </p:nvGraphicFramePr>
        <p:xfrm>
          <a:off x="503278" y="3634791"/>
          <a:ext cx="3859852" cy="2667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圖表 14">
            <a:extLst>
              <a:ext uri="{FF2B5EF4-FFF2-40B4-BE49-F238E27FC236}">
                <a16:creationId xmlns:a16="http://schemas.microsoft.com/office/drawing/2014/main" id="{36C4FDC2-F29F-4BDA-90D0-B23CEB2726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464188"/>
              </p:ext>
            </p:extLst>
          </p:nvPr>
        </p:nvGraphicFramePr>
        <p:xfrm>
          <a:off x="4640580" y="3605185"/>
          <a:ext cx="4046220" cy="2697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8650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13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13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B3B96F43-8867-4BE3-87C4-68ED6DA77956}"/>
              </a:ext>
            </a:extLst>
          </p:cNvPr>
          <p:cNvSpPr txBox="1"/>
          <p:nvPr/>
        </p:nvSpPr>
        <p:spPr>
          <a:xfrm>
            <a:off x="1067804" y="1059804"/>
            <a:ext cx="72728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dirty="0">
                <a:latin typeface="+mn-ea"/>
              </a:rPr>
              <a:t>貳、台灣原住民族女性就業弱勢議題與性別分析</a:t>
            </a:r>
          </a:p>
          <a:p>
            <a:endParaRPr lang="zh-TW" altLang="en-US" sz="2400" b="1" dirty="0">
              <a:latin typeface="+mn-ea"/>
            </a:endParaRPr>
          </a:p>
          <a:p>
            <a:endParaRPr lang="zh-TW" altLang="en-US" sz="2400" b="1" dirty="0">
              <a:latin typeface="+mn-ea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81F63047-38F5-4008-B05F-05FBA089F027}"/>
              </a:ext>
            </a:extLst>
          </p:cNvPr>
          <p:cNvSpPr txBox="1"/>
          <p:nvPr/>
        </p:nvSpPr>
        <p:spPr>
          <a:xfrm>
            <a:off x="1205300" y="1606206"/>
            <a:ext cx="687089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TW" altLang="en-US" sz="18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    </a:t>
            </a:r>
            <a:r>
              <a:rPr lang="en-US" altLang="zh-TW" dirty="0" smtClean="0">
                <a:latin typeface="+mj-ea"/>
                <a:ea typeface="+mj-ea"/>
                <a:cs typeface="Times New Roman" panose="02020603050405020304" pitchFamily="18" charset="0"/>
              </a:rPr>
              <a:t>110</a:t>
            </a:r>
            <a:r>
              <a:rPr lang="zh-TW" altLang="en-US" dirty="0" smtClean="0">
                <a:latin typeface="+mj-ea"/>
                <a:ea typeface="+mj-ea"/>
                <a:cs typeface="Times New Roman" panose="02020603050405020304" pitchFamily="18" charset="0"/>
              </a:rPr>
              <a:t>年</a:t>
            </a:r>
            <a:r>
              <a:rPr lang="zh-TW" altLang="en-US" dirty="0">
                <a:latin typeface="+mj-ea"/>
                <a:ea typeface="+mj-ea"/>
                <a:cs typeface="Times New Roman" panose="02020603050405020304" pitchFamily="18" charset="0"/>
              </a:rPr>
              <a:t>女性原住民族就業人口</a:t>
            </a:r>
            <a:r>
              <a:rPr lang="zh-TW" altLang="en-US" dirty="0" smtClean="0">
                <a:latin typeface="+mj-ea"/>
                <a:ea typeface="+mj-ea"/>
                <a:cs typeface="Times New Roman" panose="02020603050405020304" pitchFamily="18" charset="0"/>
              </a:rPr>
              <a:t>數</a:t>
            </a:r>
            <a:r>
              <a:rPr lang="en-US" altLang="zh-TW" dirty="0" smtClean="0">
                <a:latin typeface="+mj-ea"/>
                <a:ea typeface="+mj-ea"/>
                <a:cs typeface="Times New Roman" panose="02020603050405020304" pitchFamily="18" charset="0"/>
              </a:rPr>
              <a:t>129,132</a:t>
            </a:r>
            <a:r>
              <a:rPr lang="zh-TW" altLang="en-US" dirty="0" smtClean="0">
                <a:latin typeface="+mj-ea"/>
                <a:ea typeface="+mj-ea"/>
                <a:cs typeface="Times New Roman" panose="02020603050405020304" pitchFamily="18" charset="0"/>
              </a:rPr>
              <a:t>人</a:t>
            </a:r>
            <a:r>
              <a:rPr lang="zh-TW" altLang="en-US" dirty="0">
                <a:latin typeface="+mj-ea"/>
                <a:ea typeface="+mj-ea"/>
                <a:cs typeface="Times New Roman" panose="02020603050405020304" pitchFamily="18" charset="0"/>
              </a:rPr>
              <a:t>，</a:t>
            </a:r>
            <a:r>
              <a:rPr lang="zh-TW" altLang="en-US" dirty="0" smtClean="0">
                <a:latin typeface="+mj-ea"/>
                <a:ea typeface="+mj-ea"/>
                <a:cs typeface="Times New Roman" panose="02020603050405020304" pitchFamily="18" charset="0"/>
              </a:rPr>
              <a:t>失業</a:t>
            </a:r>
            <a:r>
              <a:rPr lang="zh-TW" altLang="en-US" dirty="0">
                <a:latin typeface="+mj-ea"/>
                <a:ea typeface="+mj-ea"/>
                <a:cs typeface="Times New Roman" panose="02020603050405020304" pitchFamily="18" charset="0"/>
              </a:rPr>
              <a:t>人口</a:t>
            </a:r>
            <a:r>
              <a:rPr lang="zh-TW" altLang="en-US" dirty="0" smtClean="0">
                <a:latin typeface="+mj-ea"/>
                <a:ea typeface="+mj-ea"/>
                <a:cs typeface="Times New Roman" panose="02020603050405020304" pitchFamily="18" charset="0"/>
              </a:rPr>
              <a:t>數為</a:t>
            </a:r>
            <a:r>
              <a:rPr lang="en-US" altLang="zh-TW" dirty="0" smtClean="0">
                <a:latin typeface="+mj-ea"/>
                <a:ea typeface="+mj-ea"/>
                <a:cs typeface="Times New Roman" panose="02020603050405020304" pitchFamily="18" charset="0"/>
              </a:rPr>
              <a:t>5,192</a:t>
            </a:r>
            <a:r>
              <a:rPr lang="zh-TW" altLang="en-US" dirty="0" smtClean="0">
                <a:latin typeface="+mj-ea"/>
                <a:ea typeface="+mj-ea"/>
                <a:cs typeface="Times New Roman" panose="02020603050405020304" pitchFamily="18" charset="0"/>
              </a:rPr>
              <a:t>人</a:t>
            </a:r>
            <a:r>
              <a:rPr lang="zh-TW" altLang="en-US" dirty="0">
                <a:latin typeface="+mj-ea"/>
                <a:ea typeface="+mj-ea"/>
                <a:cs typeface="Times New Roman" panose="02020603050405020304" pitchFamily="18" charset="0"/>
              </a:rPr>
              <a:t>，女性原住民族平均失業率</a:t>
            </a:r>
            <a:r>
              <a:rPr lang="zh-TW" altLang="en-US" dirty="0" smtClean="0">
                <a:latin typeface="+mj-ea"/>
                <a:ea typeface="+mj-ea"/>
                <a:cs typeface="Times New Roman" panose="02020603050405020304" pitchFamily="18" charset="0"/>
              </a:rPr>
              <a:t>為</a:t>
            </a:r>
            <a:r>
              <a:rPr lang="en-US" altLang="zh-TW" dirty="0" smtClean="0">
                <a:latin typeface="+mj-ea"/>
                <a:ea typeface="+mj-ea"/>
                <a:cs typeface="Times New Roman" panose="02020603050405020304" pitchFamily="18" charset="0"/>
              </a:rPr>
              <a:t>3.87</a:t>
            </a:r>
            <a:r>
              <a:rPr lang="en-US" altLang="zh-TW" dirty="0">
                <a:latin typeface="+mj-ea"/>
                <a:ea typeface="+mj-ea"/>
                <a:cs typeface="Times New Roman" panose="02020603050405020304" pitchFamily="18" charset="0"/>
              </a:rPr>
              <a:t>%</a:t>
            </a:r>
            <a:r>
              <a:rPr lang="zh-TW" altLang="en-US" dirty="0">
                <a:latin typeface="+mj-ea"/>
                <a:ea typeface="+mj-ea"/>
                <a:cs typeface="Times New Roman" panose="02020603050405020304" pitchFamily="18" charset="0"/>
              </a:rPr>
              <a:t>。比較兩性</a:t>
            </a:r>
            <a:r>
              <a:rPr lang="zh-TW" altLang="en-US" dirty="0" smtClean="0">
                <a:latin typeface="+mj-ea"/>
                <a:ea typeface="+mj-ea"/>
                <a:cs typeface="Times New Roman" panose="02020603050405020304" pitchFamily="18" charset="0"/>
              </a:rPr>
              <a:t>失業率</a:t>
            </a:r>
            <a:r>
              <a:rPr lang="zh-TW" altLang="en-US" dirty="0">
                <a:latin typeface="+mj-ea"/>
                <a:ea typeface="+mj-ea"/>
                <a:cs typeface="Times New Roman" panose="02020603050405020304" pitchFamily="18" charset="0"/>
              </a:rPr>
              <a:t>，女性原住民族失業率低於男性原住民族</a:t>
            </a:r>
            <a:r>
              <a:rPr lang="zh-TW" altLang="en-US" dirty="0" smtClean="0">
                <a:latin typeface="+mj-ea"/>
                <a:ea typeface="+mj-ea"/>
                <a:cs typeface="Times New Roman" panose="02020603050405020304" pitchFamily="18" charset="0"/>
              </a:rPr>
              <a:t>的</a:t>
            </a:r>
            <a:r>
              <a:rPr lang="en-US" altLang="zh-TW" dirty="0" smtClean="0">
                <a:latin typeface="+mj-ea"/>
                <a:ea typeface="+mj-ea"/>
                <a:cs typeface="Times New Roman" panose="02020603050405020304" pitchFamily="18" charset="0"/>
              </a:rPr>
              <a:t>4.09</a:t>
            </a:r>
            <a:r>
              <a:rPr lang="en-US" altLang="zh-TW" dirty="0">
                <a:latin typeface="+mj-ea"/>
                <a:ea typeface="+mj-ea"/>
                <a:cs typeface="Times New Roman" panose="02020603050405020304" pitchFamily="18" charset="0"/>
              </a:rPr>
              <a:t>%</a:t>
            </a:r>
            <a:r>
              <a:rPr lang="zh-TW" altLang="en-US" dirty="0">
                <a:latin typeface="+mj-ea"/>
                <a:ea typeface="+mj-ea"/>
                <a:cs typeface="Times New Roman" panose="02020603050405020304" pitchFamily="18" charset="0"/>
              </a:rPr>
              <a:t>；與全體</a:t>
            </a:r>
            <a:r>
              <a:rPr lang="zh-TW" altLang="en-US" dirty="0" smtClean="0">
                <a:latin typeface="+mj-ea"/>
                <a:ea typeface="+mj-ea"/>
                <a:cs typeface="Times New Roman" panose="02020603050405020304" pitchFamily="18" charset="0"/>
              </a:rPr>
              <a:t>女性民眾</a:t>
            </a:r>
            <a:r>
              <a:rPr lang="zh-TW" altLang="en-US" dirty="0">
                <a:latin typeface="+mj-ea"/>
                <a:ea typeface="+mj-ea"/>
                <a:cs typeface="Times New Roman" panose="02020603050405020304" pitchFamily="18" charset="0"/>
              </a:rPr>
              <a:t>相較，女性原住民族低於全體女性民眾</a:t>
            </a:r>
            <a:r>
              <a:rPr lang="zh-TW" altLang="en-US" dirty="0" smtClean="0">
                <a:latin typeface="+mj-ea"/>
                <a:ea typeface="+mj-ea"/>
                <a:cs typeface="Times New Roman" panose="02020603050405020304" pitchFamily="18" charset="0"/>
              </a:rPr>
              <a:t>的</a:t>
            </a:r>
            <a:r>
              <a:rPr lang="en-US" altLang="zh-TW" dirty="0" smtClean="0">
                <a:latin typeface="+mj-ea"/>
                <a:ea typeface="+mj-ea"/>
                <a:cs typeface="Times New Roman" panose="02020603050405020304" pitchFamily="18" charset="0"/>
              </a:rPr>
              <a:t>3.92</a:t>
            </a:r>
            <a:r>
              <a:rPr lang="en-US" altLang="zh-TW" dirty="0">
                <a:latin typeface="+mj-ea"/>
                <a:ea typeface="+mj-ea"/>
                <a:cs typeface="Times New Roman" panose="02020603050405020304" pitchFamily="18" charset="0"/>
              </a:rPr>
              <a:t>%</a:t>
            </a:r>
            <a:r>
              <a:rPr lang="zh-TW" altLang="en-US" dirty="0" smtClean="0"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en-US" altLang="zh-TW" dirty="0" smtClean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11" name="圖表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8188501"/>
              </p:ext>
            </p:extLst>
          </p:nvPr>
        </p:nvGraphicFramePr>
        <p:xfrm>
          <a:off x="1724496" y="3237422"/>
          <a:ext cx="5040560" cy="3118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15170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14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14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9AF5AE61-04F3-4C1B-A626-71FA63A973E7}"/>
              </a:ext>
            </a:extLst>
          </p:cNvPr>
          <p:cNvSpPr txBox="1"/>
          <p:nvPr/>
        </p:nvSpPr>
        <p:spPr>
          <a:xfrm>
            <a:off x="973741" y="1572059"/>
            <a:ext cx="77152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3000"/>
              </a:lnSpc>
            </a:pPr>
            <a:r>
              <a:rPr lang="zh-TW" altLang="en-US" sz="18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   </a:t>
            </a:r>
            <a:r>
              <a:rPr lang="zh-TW" altLang="zh-TW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依據</a:t>
            </a:r>
            <a:r>
              <a:rPr lang="zh-TW" altLang="zh-TW" sz="18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原住民族委員會最新「</a:t>
            </a:r>
            <a:r>
              <a:rPr lang="en-US" altLang="zh-TW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111</a:t>
            </a:r>
            <a:r>
              <a:rPr lang="zh-TW" altLang="zh-TW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年第</a:t>
            </a:r>
            <a:r>
              <a:rPr lang="en-US" altLang="zh-TW" kern="100" dirty="0">
                <a:latin typeface="+mj-ea"/>
                <a:ea typeface="+mj-ea"/>
                <a:cs typeface="Times New Roman" panose="02020603050405020304" pitchFamily="18" charset="0"/>
              </a:rPr>
              <a:t>3</a:t>
            </a:r>
            <a:r>
              <a:rPr lang="zh-TW" altLang="zh-TW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季</a:t>
            </a:r>
            <a:r>
              <a:rPr lang="zh-TW" altLang="zh-TW" sz="18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原住民就業狀況</a:t>
            </a:r>
            <a:r>
              <a:rPr lang="zh-TW" altLang="zh-TW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調查</a:t>
            </a:r>
            <a:r>
              <a:rPr lang="zh-TW" altLang="en-US" kern="100" dirty="0" smtClean="0">
                <a:latin typeface="+mj-ea"/>
                <a:ea typeface="+mj-ea"/>
                <a:cs typeface="Times New Roman" panose="02020603050405020304" pitchFamily="18" charset="0"/>
              </a:rPr>
              <a:t>摘要分析與統計結果表</a:t>
            </a:r>
            <a:r>
              <a:rPr lang="zh-TW" altLang="zh-TW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」</a:t>
            </a:r>
            <a:r>
              <a:rPr lang="en-US" altLang="zh-TW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zh-TW" altLang="zh-TW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截至</a:t>
            </a:r>
            <a:r>
              <a:rPr lang="en-US" altLang="zh-TW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111</a:t>
            </a:r>
            <a:r>
              <a:rPr lang="zh-TW" altLang="zh-TW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年</a:t>
            </a:r>
            <a:r>
              <a:rPr lang="en-US" altLang="zh-TW" kern="100" dirty="0">
                <a:latin typeface="+mj-ea"/>
                <a:ea typeface="+mj-ea"/>
                <a:cs typeface="Times New Roman" panose="02020603050405020304" pitchFamily="18" charset="0"/>
              </a:rPr>
              <a:t>9</a:t>
            </a:r>
            <a:r>
              <a:rPr lang="zh-TW" altLang="zh-TW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月</a:t>
            </a:r>
            <a:r>
              <a:rPr lang="zh-TW" altLang="zh-TW" sz="18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底，原住民</a:t>
            </a:r>
            <a:r>
              <a:rPr lang="zh-TW" altLang="zh-TW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族</a:t>
            </a:r>
            <a:r>
              <a:rPr lang="zh-TW" altLang="en-US" kern="100" dirty="0" smtClean="0">
                <a:latin typeface="+mj-ea"/>
                <a:ea typeface="+mj-ea"/>
                <a:cs typeface="Times New Roman" panose="02020603050405020304" pitchFamily="18" charset="0"/>
              </a:rPr>
              <a:t>勞動力</a:t>
            </a:r>
            <a:r>
              <a:rPr lang="zh-TW" altLang="zh-TW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總</a:t>
            </a:r>
            <a:r>
              <a:rPr lang="zh-TW" altLang="zh-TW" sz="18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人數</a:t>
            </a:r>
            <a:r>
              <a:rPr lang="en-US" altLang="zh-TW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284,431</a:t>
            </a:r>
            <a:r>
              <a:rPr lang="zh-TW" altLang="zh-TW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人</a:t>
            </a:r>
            <a:r>
              <a:rPr lang="zh-TW" altLang="zh-TW" sz="18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，男性</a:t>
            </a:r>
            <a:r>
              <a:rPr lang="en-US" altLang="zh-TW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147,759</a:t>
            </a:r>
            <a:r>
              <a:rPr lang="zh-TW" altLang="zh-TW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人</a:t>
            </a:r>
            <a:r>
              <a:rPr lang="zh-TW" altLang="zh-TW" sz="18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，女性</a:t>
            </a:r>
            <a:r>
              <a:rPr lang="en-US" altLang="zh-TW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136,672</a:t>
            </a:r>
            <a:r>
              <a:rPr lang="zh-TW" altLang="zh-TW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人</a:t>
            </a:r>
            <a:r>
              <a:rPr lang="zh-TW" altLang="zh-TW" sz="18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。失業狀況</a:t>
            </a:r>
            <a:r>
              <a:rPr lang="zh-TW" altLang="zh-TW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截至</a:t>
            </a:r>
            <a:r>
              <a:rPr lang="en-US" altLang="zh-TW" kern="100" dirty="0" smtClean="0">
                <a:latin typeface="+mj-ea"/>
                <a:ea typeface="+mj-ea"/>
                <a:cs typeface="Times New Roman" panose="02020603050405020304" pitchFamily="18" charset="0"/>
              </a:rPr>
              <a:t>111</a:t>
            </a:r>
            <a:r>
              <a:rPr lang="zh-TW" altLang="zh-TW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年</a:t>
            </a:r>
            <a:r>
              <a:rPr lang="en-US" altLang="zh-TW" kern="100" dirty="0">
                <a:latin typeface="+mj-ea"/>
                <a:ea typeface="+mj-ea"/>
                <a:cs typeface="Times New Roman" panose="02020603050405020304" pitchFamily="18" charset="0"/>
              </a:rPr>
              <a:t>9</a:t>
            </a:r>
            <a:r>
              <a:rPr lang="zh-TW" altLang="zh-TW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月底</a:t>
            </a:r>
            <a:r>
              <a:rPr lang="zh-TW" altLang="en-US" kern="100" dirty="0" smtClean="0">
                <a:latin typeface="+mj-ea"/>
                <a:ea typeface="+mj-ea"/>
                <a:cs typeface="Times New Roman" panose="02020603050405020304" pitchFamily="18" charset="0"/>
              </a:rPr>
              <a:t>，失業總人口數</a:t>
            </a:r>
            <a:r>
              <a:rPr lang="en-US" altLang="zh-TW" kern="100" dirty="0" smtClean="0">
                <a:latin typeface="+mj-ea"/>
                <a:ea typeface="+mj-ea"/>
                <a:cs typeface="Times New Roman" panose="02020603050405020304" pitchFamily="18" charset="0"/>
              </a:rPr>
              <a:t>10,807</a:t>
            </a:r>
            <a:r>
              <a:rPr lang="zh-TW" altLang="en-US" kern="100" dirty="0" smtClean="0">
                <a:latin typeface="+mj-ea"/>
                <a:ea typeface="+mj-ea"/>
                <a:cs typeface="Times New Roman" panose="02020603050405020304" pitchFamily="18" charset="0"/>
              </a:rPr>
              <a:t>人，男性</a:t>
            </a:r>
            <a:r>
              <a:rPr lang="en-US" altLang="zh-TW" kern="100" dirty="0" smtClean="0">
                <a:latin typeface="+mj-ea"/>
                <a:ea typeface="+mj-ea"/>
                <a:cs typeface="Times New Roman" panose="02020603050405020304" pitchFamily="18" charset="0"/>
              </a:rPr>
              <a:t>5,587</a:t>
            </a:r>
            <a:r>
              <a:rPr lang="zh-TW" altLang="en-US" kern="100" dirty="0" smtClean="0">
                <a:latin typeface="+mj-ea"/>
                <a:ea typeface="+mj-ea"/>
                <a:cs typeface="Times New Roman" panose="02020603050405020304" pitchFamily="18" charset="0"/>
              </a:rPr>
              <a:t>人，女性</a:t>
            </a:r>
            <a:r>
              <a:rPr lang="en-US" altLang="zh-TW" kern="100" dirty="0" smtClean="0">
                <a:latin typeface="+mj-ea"/>
                <a:ea typeface="+mj-ea"/>
                <a:cs typeface="Times New Roman" panose="02020603050405020304" pitchFamily="18" charset="0"/>
              </a:rPr>
              <a:t>5,520</a:t>
            </a:r>
            <a:r>
              <a:rPr lang="zh-TW" altLang="en-US" kern="100" dirty="0" smtClean="0">
                <a:latin typeface="+mj-ea"/>
                <a:ea typeface="+mj-ea"/>
                <a:cs typeface="Times New Roman" panose="02020603050405020304" pitchFamily="18" charset="0"/>
              </a:rPr>
              <a:t>人</a:t>
            </a:r>
            <a:r>
              <a:rPr lang="zh-TW" altLang="en-US" sz="18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TW" altLang="zh-TW" sz="1600" kern="1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1ED63D1A-A3F0-4A97-93D0-FB9341F6529B}"/>
              </a:ext>
            </a:extLst>
          </p:cNvPr>
          <p:cNvSpPr txBox="1"/>
          <p:nvPr/>
        </p:nvSpPr>
        <p:spPr>
          <a:xfrm>
            <a:off x="1067804" y="1059804"/>
            <a:ext cx="72728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dirty="0">
                <a:latin typeface="+mn-ea"/>
              </a:rPr>
              <a:t>貳、台灣原住民族女性就業弱勢議題與性別分析</a:t>
            </a:r>
          </a:p>
          <a:p>
            <a:endParaRPr lang="zh-TW" altLang="en-US" sz="2400" b="1" dirty="0">
              <a:latin typeface="+mn-ea"/>
            </a:endParaRPr>
          </a:p>
          <a:p>
            <a:endParaRPr lang="zh-TW" altLang="en-US" sz="2400" b="1" dirty="0">
              <a:latin typeface="+mn-ea"/>
            </a:endParaRPr>
          </a:p>
        </p:txBody>
      </p:sp>
      <p:graphicFrame>
        <p:nvGraphicFramePr>
          <p:cNvPr id="15" name="圖表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1061632"/>
              </p:ext>
            </p:extLst>
          </p:nvPr>
        </p:nvGraphicFramePr>
        <p:xfrm>
          <a:off x="132208" y="3425623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6" name="圖表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9588925"/>
              </p:ext>
            </p:extLst>
          </p:nvPr>
        </p:nvGraphicFramePr>
        <p:xfrm>
          <a:off x="4080842" y="340821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3" name="直線接點 2"/>
          <p:cNvCxnSpPr/>
          <p:nvPr/>
        </p:nvCxnSpPr>
        <p:spPr>
          <a:xfrm>
            <a:off x="4499992" y="3501008"/>
            <a:ext cx="0" cy="25202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807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15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15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9AF5AE61-04F3-4C1B-A626-71FA63A973E7}"/>
              </a:ext>
            </a:extLst>
          </p:cNvPr>
          <p:cNvSpPr txBox="1"/>
          <p:nvPr/>
        </p:nvSpPr>
        <p:spPr>
          <a:xfrm>
            <a:off x="846608" y="1489742"/>
            <a:ext cx="7715200" cy="2015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3000"/>
              </a:lnSpc>
            </a:pPr>
            <a:r>
              <a:rPr lang="zh-TW" altLang="en-US" kern="100" dirty="0" smtClean="0">
                <a:latin typeface="+mj-ea"/>
                <a:ea typeface="+mj-ea"/>
                <a:cs typeface="Times New Roman" panose="02020603050405020304" pitchFamily="18" charset="0"/>
              </a:rPr>
              <a:t>    依據</a:t>
            </a:r>
            <a:r>
              <a:rPr lang="en-US" altLang="zh-TW" kern="100" dirty="0">
                <a:latin typeface="+mj-ea"/>
                <a:ea typeface="+mj-ea"/>
                <a:cs typeface="Times New Roman" panose="02020603050405020304" pitchFamily="18" charset="0"/>
              </a:rPr>
              <a:t>110</a:t>
            </a:r>
            <a:r>
              <a:rPr lang="zh-TW" altLang="en-US" kern="100" dirty="0" smtClean="0">
                <a:latin typeface="+mj-ea"/>
                <a:ea typeface="+mj-ea"/>
                <a:cs typeface="Times New Roman" panose="02020603050405020304" pitchFamily="18" charset="0"/>
              </a:rPr>
              <a:t>年原住民</a:t>
            </a:r>
            <a:r>
              <a:rPr lang="zh-TW" altLang="en-US" kern="100" dirty="0">
                <a:latin typeface="+mj-ea"/>
                <a:ea typeface="+mj-ea"/>
                <a:cs typeface="Times New Roman" panose="02020603050405020304" pitchFamily="18" charset="0"/>
              </a:rPr>
              <a:t>族就業狀況</a:t>
            </a:r>
            <a:r>
              <a:rPr lang="zh-TW" altLang="en-US" kern="100" dirty="0" smtClean="0">
                <a:latin typeface="+mj-ea"/>
                <a:ea typeface="+mj-ea"/>
                <a:cs typeface="Times New Roman" panose="02020603050405020304" pitchFamily="18" charset="0"/>
              </a:rPr>
              <a:t>調查年度報告之</a:t>
            </a:r>
            <a:r>
              <a:rPr lang="zh-TW" altLang="en-US" kern="100" dirty="0">
                <a:latin typeface="+mj-ea"/>
                <a:ea typeface="+mj-ea"/>
                <a:cs typeface="Times New Roman" panose="02020603050405020304" pitchFamily="18" charset="0"/>
              </a:rPr>
              <a:t>原住民族非勞動力狀況及</a:t>
            </a:r>
            <a:r>
              <a:rPr lang="zh-TW" altLang="en-US" kern="100" dirty="0" smtClean="0">
                <a:latin typeface="+mj-ea"/>
                <a:ea typeface="+mj-ea"/>
                <a:cs typeface="Times New Roman" panose="02020603050405020304" pitchFamily="18" charset="0"/>
              </a:rPr>
              <a:t>其他，在</a:t>
            </a:r>
            <a:r>
              <a:rPr lang="zh-TW" altLang="en-US" kern="100" dirty="0">
                <a:latin typeface="+mj-ea"/>
                <a:ea typeface="+mj-ea"/>
                <a:cs typeface="Times New Roman" panose="02020603050405020304" pitchFamily="18" charset="0"/>
              </a:rPr>
              <a:t>原住民族未參與勞動原因之性別狀況中，原住民族女性總人數</a:t>
            </a:r>
            <a:r>
              <a:rPr lang="en-US" altLang="zh-TW" kern="100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en-US" altLang="zh-TW" kern="100" dirty="0" smtClean="0">
                <a:latin typeface="+mj-ea"/>
                <a:ea typeface="+mj-ea"/>
                <a:cs typeface="Times New Roman" panose="02020603050405020304" pitchFamily="18" charset="0"/>
              </a:rPr>
              <a:t>106,822</a:t>
            </a:r>
            <a:r>
              <a:rPr lang="zh-TW" altLang="en-US" kern="100" dirty="0" smtClean="0">
                <a:latin typeface="+mj-ea"/>
                <a:ea typeface="+mj-ea"/>
                <a:cs typeface="Times New Roman" panose="02020603050405020304" pitchFamily="18" charset="0"/>
              </a:rPr>
              <a:t>人</a:t>
            </a:r>
            <a:r>
              <a:rPr lang="en-US" altLang="zh-TW" kern="100" dirty="0"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zh-TW" altLang="en-US" kern="100" dirty="0">
                <a:latin typeface="+mj-ea"/>
                <a:ea typeface="+mj-ea"/>
                <a:cs typeface="Times New Roman" panose="02020603050405020304" pitchFamily="18" charset="0"/>
              </a:rPr>
              <a:t>高於原住民族男性總人數</a:t>
            </a:r>
            <a:r>
              <a:rPr lang="en-US" altLang="zh-TW" kern="100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en-US" altLang="zh-TW" kern="100" dirty="0" smtClean="0">
                <a:latin typeface="+mj-ea"/>
                <a:ea typeface="+mj-ea"/>
                <a:cs typeface="Times New Roman" panose="02020603050405020304" pitchFamily="18" charset="0"/>
              </a:rPr>
              <a:t>62,046</a:t>
            </a:r>
            <a:r>
              <a:rPr lang="zh-TW" altLang="en-US" kern="100" dirty="0" smtClean="0">
                <a:latin typeface="+mj-ea"/>
                <a:ea typeface="+mj-ea"/>
                <a:cs typeface="Times New Roman" panose="02020603050405020304" pitchFamily="18" charset="0"/>
              </a:rPr>
              <a:t>人</a:t>
            </a:r>
            <a:r>
              <a:rPr lang="en-US" altLang="zh-TW" kern="100" dirty="0"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zh-TW" altLang="en-US" kern="100" dirty="0">
                <a:latin typeface="+mj-ea"/>
                <a:ea typeface="+mj-ea"/>
                <a:cs typeface="Times New Roman" panose="02020603050405020304" pitchFamily="18" charset="0"/>
              </a:rPr>
              <a:t>，且原住民族女性未參與勞動最大的原因在料理家務，</a:t>
            </a:r>
            <a:r>
              <a:rPr lang="zh-TW" altLang="en-US" kern="100" dirty="0" smtClean="0">
                <a:latin typeface="+mj-ea"/>
                <a:ea typeface="+mj-ea"/>
                <a:cs typeface="Times New Roman" panose="02020603050405020304" pitchFamily="18" charset="0"/>
              </a:rPr>
              <a:t>佔</a:t>
            </a:r>
            <a:r>
              <a:rPr lang="en-US" altLang="zh-TW" kern="100" dirty="0" smtClean="0">
                <a:latin typeface="+mj-ea"/>
                <a:ea typeface="+mj-ea"/>
                <a:cs typeface="Times New Roman" panose="02020603050405020304" pitchFamily="18" charset="0"/>
              </a:rPr>
              <a:t>40.28%</a:t>
            </a:r>
            <a:r>
              <a:rPr lang="zh-TW" altLang="en-US" kern="100" dirty="0">
                <a:latin typeface="+mj-ea"/>
                <a:ea typeface="+mj-ea"/>
                <a:cs typeface="Times New Roman" panose="02020603050405020304" pitchFamily="18" charset="0"/>
              </a:rPr>
              <a:t>；其次為高齡、身心障礙，佔</a:t>
            </a:r>
            <a:r>
              <a:rPr lang="en-US" altLang="zh-TW" kern="100" dirty="0" smtClean="0">
                <a:latin typeface="+mj-ea"/>
                <a:ea typeface="+mj-ea"/>
                <a:cs typeface="Times New Roman" panose="02020603050405020304" pitchFamily="18" charset="0"/>
              </a:rPr>
              <a:t>26.03%</a:t>
            </a:r>
            <a:r>
              <a:rPr lang="zh-TW" altLang="en-US" kern="100" dirty="0">
                <a:latin typeface="+mj-ea"/>
                <a:ea typeface="+mj-ea"/>
                <a:cs typeface="Times New Roman" panose="02020603050405020304" pitchFamily="18" charset="0"/>
              </a:rPr>
              <a:t>；第三為求學及準備升學</a:t>
            </a:r>
            <a:r>
              <a:rPr lang="en-US" altLang="zh-TW" kern="100" dirty="0" smtClean="0">
                <a:latin typeface="+mj-ea"/>
                <a:ea typeface="+mj-ea"/>
                <a:cs typeface="Times New Roman" panose="02020603050405020304" pitchFamily="18" charset="0"/>
              </a:rPr>
              <a:t>21.65%</a:t>
            </a:r>
            <a:r>
              <a:rPr lang="zh-TW" altLang="en-US" kern="100" dirty="0"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TW" altLang="zh-TW" sz="1600" kern="1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12" name="圖表 11">
            <a:extLst>
              <a:ext uri="{FF2B5EF4-FFF2-40B4-BE49-F238E27FC236}">
                <a16:creationId xmlns:a16="http://schemas.microsoft.com/office/drawing/2014/main" id="{3567AFA0-006C-445C-8039-762895747D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3741334"/>
              </p:ext>
            </p:extLst>
          </p:nvPr>
        </p:nvGraphicFramePr>
        <p:xfrm>
          <a:off x="108022" y="3478418"/>
          <a:ext cx="4752010" cy="3009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文字方塊 13">
            <a:extLst>
              <a:ext uri="{FF2B5EF4-FFF2-40B4-BE49-F238E27FC236}">
                <a16:creationId xmlns:a16="http://schemas.microsoft.com/office/drawing/2014/main" id="{1ED63D1A-A3F0-4A97-93D0-FB9341F6529B}"/>
              </a:ext>
            </a:extLst>
          </p:cNvPr>
          <p:cNvSpPr txBox="1"/>
          <p:nvPr/>
        </p:nvSpPr>
        <p:spPr>
          <a:xfrm>
            <a:off x="1067804" y="1059804"/>
            <a:ext cx="72728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dirty="0">
                <a:latin typeface="+mn-ea"/>
              </a:rPr>
              <a:t>貳、台灣原住民族女性就業弱勢議題與性別分析</a:t>
            </a:r>
          </a:p>
          <a:p>
            <a:endParaRPr lang="zh-TW" altLang="en-US" sz="2400" b="1" dirty="0">
              <a:latin typeface="+mn-ea"/>
            </a:endParaRPr>
          </a:p>
          <a:p>
            <a:endParaRPr lang="zh-TW" altLang="en-US" sz="2400" b="1" dirty="0">
              <a:latin typeface="+mn-ea"/>
            </a:endParaRPr>
          </a:p>
        </p:txBody>
      </p:sp>
      <p:sp>
        <p:nvSpPr>
          <p:cNvPr id="2" name="直線圖說文字 1 1"/>
          <p:cNvSpPr/>
          <p:nvPr/>
        </p:nvSpPr>
        <p:spPr>
          <a:xfrm>
            <a:off x="5198076" y="3887925"/>
            <a:ext cx="2952328" cy="1224136"/>
          </a:xfrm>
          <a:prstGeom prst="borderCallout1">
            <a:avLst/>
          </a:prstGeom>
          <a:solidFill>
            <a:srgbClr val="EFED8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9AF5AE61-04F3-4C1B-A626-71FA63A973E7}"/>
              </a:ext>
            </a:extLst>
          </p:cNvPr>
          <p:cNvSpPr txBox="1"/>
          <p:nvPr/>
        </p:nvSpPr>
        <p:spPr>
          <a:xfrm>
            <a:off x="5209750" y="3921082"/>
            <a:ext cx="3002340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3000"/>
              </a:lnSpc>
            </a:pPr>
            <a:r>
              <a:rPr lang="zh-TW" altLang="en-US" kern="100" dirty="0" smtClean="0">
                <a:latin typeface="+mj-ea"/>
                <a:ea typeface="+mj-ea"/>
                <a:cs typeface="Times New Roman" panose="02020603050405020304" pitchFamily="18" charset="0"/>
              </a:rPr>
              <a:t>原住民</a:t>
            </a:r>
            <a:r>
              <a:rPr lang="zh-TW" altLang="en-US" kern="100" dirty="0">
                <a:latin typeface="+mj-ea"/>
                <a:ea typeface="+mj-ea"/>
                <a:cs typeface="Times New Roman" panose="02020603050405020304" pitchFamily="18" charset="0"/>
              </a:rPr>
              <a:t>族女性未參與勞動最大的原因在</a:t>
            </a:r>
            <a:r>
              <a:rPr lang="zh-TW" altLang="en-US" b="1" kern="100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料理家務</a:t>
            </a:r>
            <a:r>
              <a:rPr lang="zh-TW" altLang="en-US" kern="100" dirty="0">
                <a:latin typeface="+mj-ea"/>
                <a:ea typeface="+mj-ea"/>
                <a:cs typeface="Times New Roman" panose="02020603050405020304" pitchFamily="18" charset="0"/>
              </a:rPr>
              <a:t>，</a:t>
            </a:r>
            <a:r>
              <a:rPr lang="zh-TW" altLang="en-US" kern="100" dirty="0" smtClean="0">
                <a:latin typeface="+mj-ea"/>
                <a:ea typeface="+mj-ea"/>
                <a:cs typeface="Times New Roman" panose="02020603050405020304" pitchFamily="18" charset="0"/>
              </a:rPr>
              <a:t>佔</a:t>
            </a:r>
            <a:r>
              <a:rPr lang="en-US" altLang="zh-TW" kern="100" dirty="0" smtClean="0">
                <a:latin typeface="+mj-ea"/>
                <a:ea typeface="+mj-ea"/>
                <a:cs typeface="Times New Roman" panose="02020603050405020304" pitchFamily="18" charset="0"/>
              </a:rPr>
              <a:t>40.28%</a:t>
            </a:r>
            <a:r>
              <a:rPr lang="zh-TW" altLang="en-US" kern="100" dirty="0" smtClean="0"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TW" altLang="zh-TW" sz="1600" kern="1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30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16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16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D9A5AFD2-7703-4174-A20A-9EA408ED9BE2}"/>
              </a:ext>
            </a:extLst>
          </p:cNvPr>
          <p:cNvSpPr txBox="1"/>
          <p:nvPr/>
        </p:nvSpPr>
        <p:spPr>
          <a:xfrm>
            <a:off x="899592" y="1783813"/>
            <a:ext cx="7366871" cy="2144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4000"/>
              </a:lnSpc>
            </a:pPr>
            <a:r>
              <a:rPr lang="zh-TW" altLang="en-US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   從前述統計資料顯示來看，不管是在勞動力參與率、</a:t>
            </a:r>
            <a:r>
              <a:rPr lang="zh-TW" altLang="zh-TW" sz="2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失業率</a:t>
            </a:r>
            <a:r>
              <a:rPr lang="zh-TW" altLang="en-US" sz="2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、</a:t>
            </a:r>
            <a:r>
              <a:rPr lang="zh-TW" altLang="zh-TW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就業人數</a:t>
            </a:r>
            <a:r>
              <a:rPr lang="zh-TW" altLang="en-US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及</a:t>
            </a:r>
            <a:r>
              <a:rPr lang="zh-TW" altLang="zh-TW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找尋工作過程</a:t>
            </a:r>
            <a:r>
              <a:rPr lang="zh-TW" altLang="en-US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上，原住民族女性相較於一般女性、原住民族男性</a:t>
            </a:r>
            <a:r>
              <a:rPr lang="zh-TW" altLang="en-US" sz="20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更加處於弱勢</a:t>
            </a:r>
            <a:r>
              <a:rPr lang="zh-TW" altLang="zh-TW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r>
              <a:rPr lang="zh-TW" altLang="en-US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因此，需協助提升原住民族女性的勞動參與率與就業力。</a:t>
            </a:r>
            <a:endParaRPr lang="zh-TW" altLang="zh-TW" kern="1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028" name="Picture 4" descr="嘉義市都市原住民聯合豐年祭記盛(2)—歌舞表演@ 紫色金秋:: 隨意窩Xuite日誌">
            <a:extLst>
              <a:ext uri="{FF2B5EF4-FFF2-40B4-BE49-F238E27FC236}">
                <a16:creationId xmlns:a16="http://schemas.microsoft.com/office/drawing/2014/main" id="{B38CAB18-74CE-484F-AF0C-D2649CBB60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347" y="3584707"/>
            <a:ext cx="2885306" cy="27179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文字方塊 10">
            <a:extLst>
              <a:ext uri="{FF2B5EF4-FFF2-40B4-BE49-F238E27FC236}">
                <a16:creationId xmlns:a16="http://schemas.microsoft.com/office/drawing/2014/main" id="{D8B33128-D9A9-4D77-9412-AD1C0DAF4477}"/>
              </a:ext>
            </a:extLst>
          </p:cNvPr>
          <p:cNvSpPr txBox="1"/>
          <p:nvPr/>
        </p:nvSpPr>
        <p:spPr>
          <a:xfrm>
            <a:off x="1067804" y="1220559"/>
            <a:ext cx="72728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dirty="0">
                <a:latin typeface="+mn-ea"/>
              </a:rPr>
              <a:t>貳、台灣原住民族女性就業弱勢議題與性別分析</a:t>
            </a:r>
          </a:p>
          <a:p>
            <a:endParaRPr lang="zh-TW" altLang="en-US" sz="2400" b="1" dirty="0">
              <a:latin typeface="+mn-ea"/>
            </a:endParaRPr>
          </a:p>
          <a:p>
            <a:endParaRPr lang="zh-TW" altLang="en-US" sz="2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3885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17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17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0C989A19-D8C0-43EA-9CC0-D781E91C6AEB}"/>
              </a:ext>
            </a:extLst>
          </p:cNvPr>
          <p:cNvSpPr/>
          <p:nvPr/>
        </p:nvSpPr>
        <p:spPr>
          <a:xfrm>
            <a:off x="0" y="2276872"/>
            <a:ext cx="9144000" cy="2304256"/>
          </a:xfrm>
          <a:prstGeom prst="rect">
            <a:avLst/>
          </a:prstGeom>
          <a:solidFill>
            <a:schemeClr val="accent6"/>
          </a:solidFill>
          <a:ln w="76200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882B47ED-23F1-415D-80B2-3D06B700AB04}"/>
              </a:ext>
            </a:extLst>
          </p:cNvPr>
          <p:cNvSpPr txBox="1"/>
          <p:nvPr/>
        </p:nvSpPr>
        <p:spPr>
          <a:xfrm>
            <a:off x="47909" y="3013823"/>
            <a:ext cx="10572763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3400" b="1" dirty="0">
                <a:latin typeface="+mj-ea"/>
                <a:ea typeface="+mj-ea"/>
              </a:rPr>
              <a:t>參、</a:t>
            </a:r>
            <a:r>
              <a:rPr lang="en-US" altLang="zh-TW" sz="3400" b="1" dirty="0">
                <a:latin typeface="+mj-ea"/>
                <a:ea typeface="+mj-ea"/>
              </a:rPr>
              <a:t>CEDAW</a:t>
            </a:r>
            <a:r>
              <a:rPr lang="zh-TW" altLang="en-US" sz="3400" b="1" dirty="0">
                <a:latin typeface="+mj-ea"/>
                <a:ea typeface="+mj-ea"/>
              </a:rPr>
              <a:t>第</a:t>
            </a:r>
            <a:r>
              <a:rPr lang="en-US" altLang="zh-TW" sz="3400" b="1" dirty="0">
                <a:latin typeface="+mj-ea"/>
                <a:ea typeface="+mj-ea"/>
              </a:rPr>
              <a:t>11</a:t>
            </a:r>
            <a:r>
              <a:rPr lang="zh-TW" altLang="en-US" sz="3400" b="1" dirty="0">
                <a:latin typeface="+mj-ea"/>
                <a:ea typeface="+mj-ea"/>
              </a:rPr>
              <a:t>條</a:t>
            </a:r>
            <a:r>
              <a:rPr lang="en-US" altLang="zh-TW" sz="3400" b="1" dirty="0">
                <a:latin typeface="+mj-ea"/>
                <a:ea typeface="+mj-ea"/>
              </a:rPr>
              <a:t>【</a:t>
            </a:r>
            <a:r>
              <a:rPr lang="zh-TW" altLang="en-US" sz="3400" b="1" dirty="0">
                <a:latin typeface="+mj-ea"/>
                <a:ea typeface="+mj-ea"/>
              </a:rPr>
              <a:t>就業</a:t>
            </a:r>
            <a:r>
              <a:rPr lang="en-US" altLang="zh-TW" sz="3400" b="1" dirty="0">
                <a:latin typeface="+mj-ea"/>
                <a:ea typeface="+mj-ea"/>
              </a:rPr>
              <a:t>】</a:t>
            </a:r>
            <a:r>
              <a:rPr lang="zh-TW" altLang="en-US" sz="3400" b="1" dirty="0">
                <a:latin typeface="+mj-ea"/>
                <a:ea typeface="+mj-ea"/>
              </a:rPr>
              <a:t>案例－原住民族女性</a:t>
            </a:r>
          </a:p>
          <a:p>
            <a:pPr lvl="0"/>
            <a:endParaRPr lang="zh-TW" altLang="en-US" sz="3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6878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18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18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D22B0F26-57AF-424F-A0EB-E35413EA43D2}"/>
              </a:ext>
            </a:extLst>
          </p:cNvPr>
          <p:cNvSpPr txBox="1"/>
          <p:nvPr/>
        </p:nvSpPr>
        <p:spPr>
          <a:xfrm>
            <a:off x="395536" y="1620941"/>
            <a:ext cx="876136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4000"/>
              </a:lnSpc>
            </a:pPr>
            <a:r>
              <a:rPr lang="zh-TW" altLang="en-US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   </a:t>
            </a:r>
            <a:r>
              <a:rPr lang="zh-TW" altLang="zh-TW" sz="20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本</a:t>
            </a:r>
            <a:r>
              <a:rPr lang="zh-TW" altLang="en-US" sz="20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教材</a:t>
            </a:r>
            <a:r>
              <a:rPr lang="zh-TW" altLang="zh-TW" sz="20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與</a:t>
            </a:r>
            <a:r>
              <a:rPr lang="en-US" altLang="zh-TW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CEDAW </a:t>
            </a:r>
            <a:r>
              <a:rPr lang="zh-TW" altLang="zh-TW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相關</a:t>
            </a:r>
            <a:r>
              <a:rPr lang="zh-TW" altLang="zh-TW" sz="20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條文</a:t>
            </a:r>
            <a:r>
              <a:rPr lang="zh-TW" altLang="en-US" sz="20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如下：</a:t>
            </a:r>
            <a:endParaRPr lang="en-US" altLang="zh-TW" sz="2000" kern="100" dirty="0" smtClean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lvl="0">
              <a:lnSpc>
                <a:spcPts val="4000"/>
              </a:lnSpc>
            </a:pPr>
            <a:r>
              <a:rPr lang="zh-TW" altLang="en-US" sz="20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第</a:t>
            </a:r>
            <a:r>
              <a:rPr lang="en-US" altLang="zh-TW" sz="20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r>
              <a:rPr lang="zh-TW" altLang="en-US" sz="2000" b="1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條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：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締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約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各國譴責對婦女一切形式的歧視，協議立即用一切適當辦法，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推</a:t>
            </a:r>
            <a:endParaRPr lang="en-US" altLang="zh-TW" sz="2000" kern="100" dirty="0" smtClean="0">
              <a:solidFill>
                <a:srgbClr val="0000FF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lvl="0">
              <a:lnSpc>
                <a:spcPts val="4000"/>
              </a:lnSpc>
            </a:pPr>
            <a:r>
              <a:rPr lang="en-US" altLang="zh-TW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TW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      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行消除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對婦女歧視的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政策。</a:t>
            </a:r>
            <a:endParaRPr lang="en-US" altLang="zh-TW" sz="2000" kern="100" dirty="0" smtClean="0">
              <a:solidFill>
                <a:srgbClr val="0000FF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lvl="0">
              <a:lnSpc>
                <a:spcPts val="4000"/>
              </a:lnSpc>
            </a:pPr>
            <a:r>
              <a:rPr lang="zh-TW" altLang="zh-TW" sz="2000" b="1" kern="100" dirty="0" smtClean="0">
                <a:solidFill>
                  <a:srgbClr val="0000F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第</a:t>
            </a:r>
            <a:r>
              <a:rPr lang="en-US" altLang="zh-TW" sz="2000" b="1" kern="100" dirty="0" smtClean="0">
                <a:solidFill>
                  <a:srgbClr val="0000F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11</a:t>
            </a:r>
            <a:r>
              <a:rPr lang="zh-TW" altLang="zh-TW" sz="2000" b="1" kern="100" dirty="0" smtClean="0">
                <a:solidFill>
                  <a:srgbClr val="0000F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條</a:t>
            </a:r>
            <a:r>
              <a:rPr lang="zh-TW" altLang="en-US" sz="2000" b="1" kern="100" dirty="0" smtClean="0">
                <a:solidFill>
                  <a:srgbClr val="0000F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第</a:t>
            </a:r>
            <a:r>
              <a:rPr lang="en-US" altLang="zh-TW" sz="2000" b="1" kern="100" dirty="0" smtClean="0">
                <a:solidFill>
                  <a:srgbClr val="0000F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r>
              <a:rPr lang="zh-TW" altLang="en-US" sz="2000" b="1" kern="100" dirty="0" smtClean="0">
                <a:solidFill>
                  <a:srgbClr val="0000F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項</a:t>
            </a:r>
            <a:r>
              <a:rPr lang="zh-TW" altLang="zh-TW" sz="2000" kern="100" dirty="0" smtClean="0">
                <a:solidFill>
                  <a:srgbClr val="0000F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：</a:t>
            </a:r>
            <a:r>
              <a:rPr lang="zh-TW" altLang="zh-TW" sz="2000" kern="100" dirty="0">
                <a:solidFill>
                  <a:srgbClr val="0000F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「締約各國應採取一切適當措施，消除在就業方面對婦女的</a:t>
            </a:r>
            <a:r>
              <a:rPr lang="zh-TW" altLang="zh-TW" sz="2000" kern="100" dirty="0" smtClean="0">
                <a:solidFill>
                  <a:srgbClr val="0000F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歧</a:t>
            </a:r>
            <a:endParaRPr lang="en-US" altLang="zh-TW" sz="2000" kern="100" dirty="0" smtClean="0">
              <a:solidFill>
                <a:srgbClr val="0000FF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lvl="0">
              <a:lnSpc>
                <a:spcPts val="4000"/>
              </a:lnSpc>
            </a:pPr>
            <a:r>
              <a:rPr lang="en-US" altLang="zh-TW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TW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            </a:t>
            </a:r>
            <a:r>
              <a:rPr lang="zh-TW" altLang="zh-TW" sz="2000" kern="100" dirty="0" smtClean="0">
                <a:solidFill>
                  <a:srgbClr val="0000F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視</a:t>
            </a:r>
            <a:r>
              <a:rPr lang="zh-TW" altLang="zh-TW" sz="2000" kern="100" dirty="0">
                <a:solidFill>
                  <a:srgbClr val="0000F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，以保證她們在男女平等的基礎上享有相同權利，特別是：</a:t>
            </a:r>
          </a:p>
          <a:p>
            <a:pPr>
              <a:lnSpc>
                <a:spcPts val="4000"/>
              </a:lnSpc>
            </a:pPr>
            <a:r>
              <a:rPr lang="zh-TW" altLang="zh-TW" sz="2000" kern="100" dirty="0">
                <a:solidFill>
                  <a:srgbClr val="0000F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TW" sz="2000" kern="100" dirty="0">
                <a:solidFill>
                  <a:srgbClr val="0000F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b</a:t>
            </a:r>
            <a:r>
              <a:rPr lang="zh-TW" altLang="zh-TW" sz="2000" kern="100" dirty="0">
                <a:solidFill>
                  <a:srgbClr val="0000F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）享有相同就業機會的權利，包括在就業方面相同的甄選標準</a:t>
            </a:r>
            <a:r>
              <a:rPr lang="zh-TW" altLang="zh-TW" sz="2000" kern="100" dirty="0" smtClean="0">
                <a:solidFill>
                  <a:srgbClr val="0000F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en-US" altLang="zh-TW" sz="2000" kern="100" dirty="0" smtClean="0">
              <a:solidFill>
                <a:srgbClr val="0000FF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B4148988-FC3C-4753-88A1-9C431B574654}"/>
              </a:ext>
            </a:extLst>
          </p:cNvPr>
          <p:cNvSpPr txBox="1"/>
          <p:nvPr/>
        </p:nvSpPr>
        <p:spPr>
          <a:xfrm>
            <a:off x="1067804" y="1059804"/>
            <a:ext cx="72728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2400" b="1" dirty="0">
                <a:latin typeface="+mj-ea"/>
                <a:ea typeface="+mj-ea"/>
              </a:rPr>
              <a:t>參、</a:t>
            </a:r>
            <a:r>
              <a:rPr lang="en-US" altLang="zh-TW" sz="2400" b="1" dirty="0">
                <a:latin typeface="+mj-ea"/>
                <a:ea typeface="+mj-ea"/>
              </a:rPr>
              <a:t>CEDAW </a:t>
            </a:r>
            <a:r>
              <a:rPr lang="zh-TW" altLang="zh-TW" sz="2400" b="1" dirty="0">
                <a:latin typeface="+mj-ea"/>
                <a:ea typeface="+mj-ea"/>
              </a:rPr>
              <a:t>第</a:t>
            </a:r>
            <a:r>
              <a:rPr lang="en-US" altLang="zh-TW" sz="2400" b="1" dirty="0">
                <a:latin typeface="+mj-ea"/>
                <a:ea typeface="+mj-ea"/>
              </a:rPr>
              <a:t>11</a:t>
            </a:r>
            <a:r>
              <a:rPr lang="zh-TW" altLang="zh-TW" sz="2400" b="1" dirty="0">
                <a:latin typeface="+mj-ea"/>
                <a:ea typeface="+mj-ea"/>
              </a:rPr>
              <a:t>條【就業】</a:t>
            </a:r>
            <a:r>
              <a:rPr lang="zh-TW" altLang="en-US" sz="2400" b="1" dirty="0">
                <a:latin typeface="+mj-ea"/>
                <a:ea typeface="+mj-ea"/>
              </a:rPr>
              <a:t>案例－原住民族女性</a:t>
            </a:r>
          </a:p>
          <a:p>
            <a:endParaRPr lang="zh-TW" altLang="en-US" sz="2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541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19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46718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19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8AB92CD5-B50E-43EA-8A1D-EEEA717DDBD1}"/>
              </a:ext>
            </a:extLst>
          </p:cNvPr>
          <p:cNvSpPr txBox="1"/>
          <p:nvPr/>
        </p:nvSpPr>
        <p:spPr>
          <a:xfrm>
            <a:off x="1043608" y="1157843"/>
            <a:ext cx="72728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案例</a:t>
            </a:r>
            <a:r>
              <a:rPr lang="en-US" altLang="zh-TW" sz="2400" b="1" dirty="0">
                <a:latin typeface="+mn-ea"/>
              </a:rPr>
              <a:t>1</a:t>
            </a:r>
            <a:r>
              <a:rPr lang="zh-TW" altLang="en-US" sz="2400" b="1" dirty="0">
                <a:latin typeface="標楷體" panose="03000509000000000000" pitchFamily="65" charset="-120"/>
              </a:rPr>
              <a:t>－族群歧視求職篇</a:t>
            </a:r>
            <a:r>
              <a:rPr lang="en-US" altLang="zh-TW" sz="2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文獻案例</a:t>
            </a:r>
            <a:r>
              <a:rPr lang="en-US" altLang="zh-TW" sz="2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zh-TW" altLang="en-US" sz="2400" b="1" dirty="0">
              <a:latin typeface="+mn-ea"/>
            </a:endParaRPr>
          </a:p>
          <a:p>
            <a:pPr algn="ctr"/>
            <a:endParaRPr lang="zh-TW" altLang="en-US" sz="2400" b="1" dirty="0">
              <a:latin typeface="+mn-ea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6F31C360-AF3D-4041-9B07-A58D0E11DAA5}"/>
              </a:ext>
            </a:extLst>
          </p:cNvPr>
          <p:cNvSpPr txBox="1"/>
          <p:nvPr/>
        </p:nvSpPr>
        <p:spPr>
          <a:xfrm>
            <a:off x="888941" y="1700808"/>
            <a:ext cx="7776864" cy="3234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TW" altLang="en-US" sz="20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             </a:t>
            </a:r>
            <a:r>
              <a:rPr lang="zh-TW" altLang="zh-TW" sz="20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郭俊巖、吳惠如、賴秦瑩、王德睦</a:t>
            </a:r>
            <a:r>
              <a:rPr lang="en-US" altLang="zh-TW" sz="20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(2013</a:t>
            </a:r>
            <a:r>
              <a:rPr lang="zh-TW" altLang="zh-TW" sz="20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：</a:t>
            </a:r>
            <a:r>
              <a:rPr lang="en-US" altLang="zh-TW" sz="20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25)</a:t>
            </a:r>
            <a:r>
              <a:rPr lang="zh-TW" altLang="zh-TW" sz="20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文獻訪談</a:t>
            </a:r>
            <a:r>
              <a:rPr lang="zh-TW" altLang="en-US" sz="20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原住民族女性</a:t>
            </a:r>
            <a:r>
              <a:rPr lang="zh-TW" altLang="zh-TW" sz="20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：</a:t>
            </a:r>
            <a:endParaRPr lang="zh-TW" altLang="zh-TW" sz="20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r>
              <a:rPr lang="zh-TW" altLang="zh-TW" sz="20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「我帶我女兒去就業服務站登記，……面試之後他們就沒有通知我們，然後我又第二次帶我女兒去就業服務站，那個小姐就有問那個老闆為什麼</a:t>
            </a:r>
            <a:r>
              <a:rPr lang="en-US" altLang="zh-TW" sz="20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?</a:t>
            </a:r>
            <a:r>
              <a:rPr lang="zh-TW" altLang="zh-TW" sz="2000" u="sng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老闆就推托說因為他們是原住民，因為他們對原住民的接受度很低、有種族的歧視，他們認</a:t>
            </a:r>
            <a:r>
              <a:rPr lang="zh-TW" altLang="zh-TW" sz="2000" u="sng" dirty="0">
                <a:solidFill>
                  <a:srgbClr val="FF0000"/>
                </a:solidFill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為原住民在工作崗位很不認真，……甚麼會喝酒、睡在馬路邊、每一個都說我們很會喝酒。</a:t>
            </a:r>
            <a:r>
              <a:rPr lang="zh-TW" altLang="zh-TW" sz="20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」</a:t>
            </a:r>
            <a:endParaRPr lang="zh-TW" altLang="en-US" sz="2000" dirty="0"/>
          </a:p>
        </p:txBody>
      </p:sp>
      <p:pic>
        <p:nvPicPr>
          <p:cNvPr id="3074" name="Picture 2" descr="不要再歧視原住民了！五大迷思大公開！｜阿嘟主義｜布萊克薛薛- YouTube">
            <a:extLst>
              <a:ext uri="{FF2B5EF4-FFF2-40B4-BE49-F238E27FC236}">
                <a16:creationId xmlns:a16="http://schemas.microsoft.com/office/drawing/2014/main" id="{67DE6BCB-5CA4-4372-AAAC-989C112E2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72" y="4883286"/>
            <a:ext cx="2708160" cy="15233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0806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2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94"/>
            <a:ext cx="9144000" cy="6853612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2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556019EE-BADC-4927-83AC-0B4DF3533577}"/>
              </a:ext>
            </a:extLst>
          </p:cNvPr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華康中特圓體(P)" panose="020F0800000000000000" pitchFamily="34" charset="-120"/>
                <a:ea typeface="華康中特圓體(P)" panose="020F0800000000000000" pitchFamily="34" charset="-120"/>
                <a:cs typeface="+mj-cs"/>
              </a:defRPr>
            </a:lvl1pPr>
          </a:lstStyle>
          <a:p>
            <a:r>
              <a:rPr lang="zh-TW" altLang="en-US" dirty="0" smtClean="0">
                <a:latin typeface="+mj-ea"/>
                <a:ea typeface="+mj-ea"/>
              </a:rPr>
              <a:t>目錄</a:t>
            </a:r>
            <a:endParaRPr lang="zh-TW" altLang="en-US" dirty="0">
              <a:latin typeface="+mj-ea"/>
              <a:ea typeface="+mj-ea"/>
            </a:endParaRPr>
          </a:p>
        </p:txBody>
      </p:sp>
      <p:graphicFrame>
        <p:nvGraphicFramePr>
          <p:cNvPr id="11" name="內容版面配置區 3">
            <a:extLst>
              <a:ext uri="{FF2B5EF4-FFF2-40B4-BE49-F238E27FC236}">
                <a16:creationId xmlns:a16="http://schemas.microsoft.com/office/drawing/2014/main" id="{2FDFC67E-2299-400F-A636-B4B8FA4F8C0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0371705"/>
              </p:ext>
            </p:extLst>
          </p:nvPr>
        </p:nvGraphicFramePr>
        <p:xfrm>
          <a:off x="640670" y="1299532"/>
          <a:ext cx="8107794" cy="5297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3857473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20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46718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20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8AB92CD5-B50E-43EA-8A1D-EEEA717DDBD1}"/>
              </a:ext>
            </a:extLst>
          </p:cNvPr>
          <p:cNvSpPr txBox="1"/>
          <p:nvPr/>
        </p:nvSpPr>
        <p:spPr>
          <a:xfrm>
            <a:off x="1043608" y="1157843"/>
            <a:ext cx="72728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案例</a:t>
            </a:r>
            <a:r>
              <a:rPr lang="en-US" altLang="zh-TW" sz="2400" b="1" dirty="0">
                <a:latin typeface="+mn-ea"/>
              </a:rPr>
              <a:t>1</a:t>
            </a:r>
            <a:r>
              <a:rPr lang="zh-TW" altLang="en-US" sz="2400" b="1" dirty="0">
                <a:latin typeface="標楷體" panose="03000509000000000000" pitchFamily="65" charset="-120"/>
              </a:rPr>
              <a:t>－族群歧視求職篇</a:t>
            </a:r>
            <a:r>
              <a:rPr lang="en-US" altLang="zh-TW" sz="2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文獻案例</a:t>
            </a:r>
            <a:r>
              <a:rPr lang="en-US" altLang="zh-TW" sz="2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zh-TW" altLang="en-US" sz="2400" b="1" dirty="0">
              <a:latin typeface="+mn-ea"/>
            </a:endParaRPr>
          </a:p>
          <a:p>
            <a:pPr algn="ctr"/>
            <a:endParaRPr lang="zh-TW" altLang="en-US" sz="2400" b="1" dirty="0">
              <a:latin typeface="+mn-ea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6F31C360-AF3D-4041-9B07-A58D0E11DAA5}"/>
              </a:ext>
            </a:extLst>
          </p:cNvPr>
          <p:cNvSpPr txBox="1"/>
          <p:nvPr/>
        </p:nvSpPr>
        <p:spPr>
          <a:xfrm>
            <a:off x="909936" y="2009186"/>
            <a:ext cx="7776864" cy="3234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TW" altLang="en-US" sz="20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        針對</a:t>
            </a: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上述案例分享</a:t>
            </a:r>
            <a:r>
              <a:rPr lang="en-US" altLang="zh-TW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，原住民族勞動狀況調查分析，原住民族的就業議題經常面臨許多問題，如包含刻板印象等影響</a:t>
            </a:r>
            <a:r>
              <a:rPr lang="en-US" altLang="zh-TW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童伊廸、江孝文、王慧玲，</a:t>
            </a:r>
            <a:r>
              <a:rPr lang="en-US" altLang="zh-TW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2020)</a:t>
            </a: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。由於居住於都會區的原住民族女性深刻經驗到「族群」及「性別」的雙重歧視經驗，使其面對主流文化時，常遭受到歧視與刻板印象之影響。因此，原住民族女性在就業甄選時會蒙受不禮貌或不合理的面試待遇（李碧琪、劉宏信，</a:t>
            </a:r>
            <a:r>
              <a:rPr lang="en-US" altLang="zh-TW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2015</a:t>
            </a: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）。</a:t>
            </a:r>
          </a:p>
          <a:p>
            <a:pPr>
              <a:lnSpc>
                <a:spcPts val="3500"/>
              </a:lnSpc>
            </a:pPr>
            <a:endParaRPr lang="zh-TW" altLang="en-US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52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21</a:t>
            </a:fld>
            <a:endParaRPr lang="zh-TW" altLang="en-US"/>
          </a:p>
        </p:txBody>
      </p:sp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21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D22B0F26-57AF-424F-A0EB-E35413EA43D2}"/>
              </a:ext>
            </a:extLst>
          </p:cNvPr>
          <p:cNvSpPr txBox="1"/>
          <p:nvPr/>
        </p:nvSpPr>
        <p:spPr>
          <a:xfrm>
            <a:off x="395536" y="1620941"/>
            <a:ext cx="8761360" cy="2144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4000"/>
              </a:lnSpc>
            </a:pPr>
            <a:r>
              <a:rPr lang="zh-TW" altLang="en-US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   </a:t>
            </a:r>
            <a:r>
              <a:rPr lang="zh-TW" altLang="zh-TW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本教材與</a:t>
            </a:r>
            <a:r>
              <a:rPr lang="en-US" altLang="zh-TW" sz="20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CEDAW</a:t>
            </a:r>
            <a:r>
              <a:rPr lang="zh-TW" altLang="zh-TW" sz="20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相關條文</a:t>
            </a:r>
            <a:r>
              <a:rPr lang="zh-TW" altLang="en-US" sz="20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如下：</a:t>
            </a:r>
            <a:endParaRPr lang="en-US" altLang="zh-TW" sz="2000" kern="100" dirty="0" smtClean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lvl="0">
              <a:lnSpc>
                <a:spcPts val="4000"/>
              </a:lnSpc>
            </a:pPr>
            <a:r>
              <a:rPr lang="zh-TW" altLang="zh-TW" sz="2000" b="1" kern="100" dirty="0" smtClean="0">
                <a:solidFill>
                  <a:srgbClr val="0000F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第</a:t>
            </a:r>
            <a:r>
              <a:rPr lang="en-US" altLang="zh-TW" sz="2000" b="1" kern="100" dirty="0" smtClean="0">
                <a:solidFill>
                  <a:srgbClr val="0000F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3</a:t>
            </a:r>
            <a:r>
              <a:rPr lang="zh-TW" altLang="zh-TW" sz="2000" b="1" kern="100" dirty="0" smtClean="0">
                <a:solidFill>
                  <a:srgbClr val="0000F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條</a:t>
            </a:r>
            <a:r>
              <a:rPr lang="zh-TW" altLang="en-US" sz="2000" b="1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：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締約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各國應承擔在所有領域，特別是在政治、社會、經濟、文化領域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，</a:t>
            </a:r>
            <a:endParaRPr lang="en-US" altLang="zh-TW" sz="2000" kern="100" dirty="0" smtClean="0">
              <a:solidFill>
                <a:srgbClr val="0000FF"/>
              </a:solidFill>
              <a:latin typeface="+mj-ea"/>
              <a:cs typeface="Times New Roman" panose="02020603050405020304" pitchFamily="18" charset="0"/>
            </a:endParaRPr>
          </a:p>
          <a:p>
            <a:pPr lvl="0">
              <a:lnSpc>
                <a:spcPts val="4000"/>
              </a:lnSpc>
            </a:pPr>
            <a:r>
              <a:rPr lang="en-US" altLang="zh-TW" sz="2000" kern="100" dirty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 </a:t>
            </a:r>
            <a:r>
              <a:rPr lang="en-US" altLang="zh-TW" sz="2000" kern="100" dirty="0" smtClean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      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採取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一切適當措施，包括制定法律，保證婦女得到充分發展和進步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，</a:t>
            </a:r>
            <a:endParaRPr lang="en-US" altLang="zh-TW" sz="2000" kern="100" dirty="0" smtClean="0">
              <a:solidFill>
                <a:srgbClr val="0000FF"/>
              </a:solidFill>
              <a:latin typeface="+mj-ea"/>
              <a:cs typeface="Times New Roman" panose="02020603050405020304" pitchFamily="18" charset="0"/>
            </a:endParaRPr>
          </a:p>
          <a:p>
            <a:pPr lvl="0">
              <a:lnSpc>
                <a:spcPts val="4000"/>
              </a:lnSpc>
            </a:pPr>
            <a:r>
              <a:rPr lang="en-US" altLang="zh-TW" sz="2000" kern="100" dirty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 </a:t>
            </a:r>
            <a:r>
              <a:rPr lang="en-US" altLang="zh-TW" sz="2000" kern="100" dirty="0" smtClean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      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以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確保婦女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在與男子平等的基礎上，行使和享有人權和基本自由。</a:t>
            </a:r>
            <a:endParaRPr lang="en-US" altLang="zh-TW" sz="2000" kern="100" dirty="0">
              <a:solidFill>
                <a:srgbClr val="0000FF"/>
              </a:solidFill>
              <a:latin typeface="+mj-ea"/>
              <a:cs typeface="Times New Roman" panose="02020603050405020304" pitchFamily="18" charset="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B4148988-FC3C-4753-88A1-9C431B574654}"/>
              </a:ext>
            </a:extLst>
          </p:cNvPr>
          <p:cNvSpPr txBox="1"/>
          <p:nvPr/>
        </p:nvSpPr>
        <p:spPr>
          <a:xfrm>
            <a:off x="1067804" y="1059804"/>
            <a:ext cx="72728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2400" b="1" dirty="0">
                <a:latin typeface="+mj-ea"/>
                <a:ea typeface="+mj-ea"/>
              </a:rPr>
              <a:t>參、</a:t>
            </a:r>
            <a:r>
              <a:rPr lang="en-US" altLang="zh-TW" sz="2400" b="1" dirty="0">
                <a:latin typeface="+mj-ea"/>
                <a:ea typeface="+mj-ea"/>
              </a:rPr>
              <a:t>CEDAW </a:t>
            </a:r>
            <a:r>
              <a:rPr lang="zh-TW" altLang="zh-TW" sz="2400" b="1" dirty="0">
                <a:latin typeface="+mj-ea"/>
                <a:ea typeface="+mj-ea"/>
              </a:rPr>
              <a:t>第</a:t>
            </a:r>
            <a:r>
              <a:rPr lang="en-US" altLang="zh-TW" sz="2400" b="1" dirty="0">
                <a:latin typeface="+mj-ea"/>
                <a:ea typeface="+mj-ea"/>
              </a:rPr>
              <a:t>11</a:t>
            </a:r>
            <a:r>
              <a:rPr lang="zh-TW" altLang="zh-TW" sz="2400" b="1" dirty="0">
                <a:latin typeface="+mj-ea"/>
                <a:ea typeface="+mj-ea"/>
              </a:rPr>
              <a:t>條【就業】</a:t>
            </a:r>
            <a:r>
              <a:rPr lang="zh-TW" altLang="en-US" sz="2400" b="1" dirty="0">
                <a:latin typeface="+mj-ea"/>
                <a:ea typeface="+mj-ea"/>
              </a:rPr>
              <a:t>案例－原住民族女性</a:t>
            </a:r>
          </a:p>
          <a:p>
            <a:endParaRPr lang="zh-TW" altLang="en-US" sz="2400" b="1" dirty="0">
              <a:latin typeface="+mj-ea"/>
              <a:ea typeface="+mj-ea"/>
            </a:endParaRPr>
          </a:p>
        </p:txBody>
      </p:sp>
      <p:pic>
        <p:nvPicPr>
          <p:cNvPr id="2050" name="Picture 2" descr="Untitled">
            <a:extLst>
              <a:ext uri="{FF2B5EF4-FFF2-40B4-BE49-F238E27FC236}">
                <a16:creationId xmlns:a16="http://schemas.microsoft.com/office/drawing/2014/main" id="{AE6A41CC-1FC3-4033-9A6A-E89D33522C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68"/>
          <a:stretch/>
        </p:blipFill>
        <p:spPr bwMode="auto">
          <a:xfrm>
            <a:off x="6084168" y="4289648"/>
            <a:ext cx="2114347" cy="2128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22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22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D22B0F26-57AF-424F-A0EB-E35413EA43D2}"/>
              </a:ext>
            </a:extLst>
          </p:cNvPr>
          <p:cNvSpPr txBox="1"/>
          <p:nvPr/>
        </p:nvSpPr>
        <p:spPr>
          <a:xfrm>
            <a:off x="205036" y="1344716"/>
            <a:ext cx="9047484" cy="2657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4000"/>
              </a:lnSpc>
            </a:pPr>
            <a:r>
              <a:rPr lang="zh-TW" altLang="en-US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   </a:t>
            </a:r>
            <a:r>
              <a:rPr lang="zh-TW" altLang="zh-TW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本教材與</a:t>
            </a:r>
            <a:r>
              <a:rPr lang="en-US" altLang="zh-TW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CEDAW </a:t>
            </a:r>
            <a:r>
              <a:rPr lang="zh-TW" altLang="zh-TW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相關</a:t>
            </a:r>
            <a:r>
              <a:rPr lang="zh-TW" altLang="zh-TW" sz="20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條文</a:t>
            </a:r>
            <a:r>
              <a:rPr lang="zh-TW" altLang="en-US" sz="20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如下：</a:t>
            </a:r>
            <a:endParaRPr lang="en-US" altLang="zh-TW" sz="2000" kern="100" dirty="0" smtClean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lvl="0">
              <a:lnSpc>
                <a:spcPts val="4000"/>
              </a:lnSpc>
            </a:pPr>
            <a:r>
              <a:rPr lang="zh-TW" altLang="zh-TW" sz="2000" b="1" kern="100" dirty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第</a:t>
            </a:r>
            <a:r>
              <a:rPr lang="en-US" altLang="zh-TW" sz="2000" b="1" kern="100" dirty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11</a:t>
            </a:r>
            <a:r>
              <a:rPr lang="zh-TW" altLang="zh-TW" sz="2000" b="1" kern="100" dirty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條</a:t>
            </a:r>
            <a:r>
              <a:rPr lang="zh-TW" altLang="en-US" sz="2000" b="1" kern="100" dirty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第</a:t>
            </a:r>
            <a:r>
              <a:rPr lang="en-US" altLang="zh-TW" sz="2000" b="1" kern="100" dirty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1</a:t>
            </a:r>
            <a:r>
              <a:rPr lang="zh-TW" altLang="en-US" sz="2000" b="1" kern="100" dirty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項</a:t>
            </a:r>
            <a:r>
              <a:rPr lang="zh-TW" altLang="zh-TW" sz="2000" kern="100" dirty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：「締約各國應採取一切適當措施，消除在就業方面對婦女的歧</a:t>
            </a:r>
            <a:endParaRPr lang="en-US" altLang="zh-TW" sz="2000" kern="100" dirty="0">
              <a:solidFill>
                <a:srgbClr val="0000FF"/>
              </a:solidFill>
              <a:latin typeface="+mj-ea"/>
              <a:cs typeface="Times New Roman" panose="02020603050405020304" pitchFamily="18" charset="0"/>
            </a:endParaRPr>
          </a:p>
          <a:p>
            <a:pPr lvl="0">
              <a:lnSpc>
                <a:spcPts val="4000"/>
              </a:lnSpc>
            </a:pPr>
            <a:r>
              <a:rPr lang="en-US" altLang="zh-TW" sz="2000" kern="100" dirty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             </a:t>
            </a:r>
            <a:r>
              <a:rPr lang="zh-TW" altLang="zh-TW" sz="2000" kern="100" dirty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視，以保證她們在男女平等的基礎上享有相同權利，特別是：</a:t>
            </a:r>
          </a:p>
          <a:p>
            <a:pPr lvl="0">
              <a:lnSpc>
                <a:spcPts val="4000"/>
              </a:lnSpc>
            </a:pPr>
            <a:r>
              <a:rPr lang="zh-TW" altLang="en-US" sz="2000" kern="100" dirty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（</a:t>
            </a:r>
            <a:r>
              <a:rPr lang="en-US" altLang="zh-TW" sz="2000" kern="100" dirty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d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）同等價值的工作享有同等報酬包括福利和享有平等待遇的權利，在</a:t>
            </a:r>
            <a:br>
              <a:rPr lang="zh-TW" altLang="en-US" sz="2000" kern="100" dirty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</a:br>
            <a:r>
              <a:rPr lang="en-US" altLang="zh-TW" sz="2000" kern="100" dirty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 </a:t>
            </a:r>
            <a:r>
              <a:rPr lang="en-US" altLang="zh-TW" sz="2000" kern="100" dirty="0" smtClean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    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評定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工作的表現方面，也享有平等待遇的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cs typeface="Times New Roman" panose="02020603050405020304" pitchFamily="18" charset="0"/>
              </a:rPr>
              <a:t>權利。</a:t>
            </a:r>
            <a:endParaRPr lang="en-US" altLang="zh-TW" sz="2000" kern="100" dirty="0">
              <a:solidFill>
                <a:srgbClr val="0000FF"/>
              </a:solidFill>
              <a:latin typeface="+mj-ea"/>
              <a:cs typeface="Times New Roman" panose="02020603050405020304" pitchFamily="18" charset="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B4148988-FC3C-4753-88A1-9C431B574654}"/>
              </a:ext>
            </a:extLst>
          </p:cNvPr>
          <p:cNvSpPr txBox="1"/>
          <p:nvPr/>
        </p:nvSpPr>
        <p:spPr>
          <a:xfrm>
            <a:off x="1067804" y="840729"/>
            <a:ext cx="72728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2400" b="1" dirty="0">
                <a:latin typeface="+mj-ea"/>
                <a:ea typeface="+mj-ea"/>
              </a:rPr>
              <a:t>參、</a:t>
            </a:r>
            <a:r>
              <a:rPr lang="en-US" altLang="zh-TW" sz="2400" b="1" dirty="0">
                <a:latin typeface="+mj-ea"/>
                <a:ea typeface="+mj-ea"/>
              </a:rPr>
              <a:t>CEDAW </a:t>
            </a:r>
            <a:r>
              <a:rPr lang="zh-TW" altLang="zh-TW" sz="2400" b="1" dirty="0">
                <a:latin typeface="+mj-ea"/>
                <a:ea typeface="+mj-ea"/>
              </a:rPr>
              <a:t>第</a:t>
            </a:r>
            <a:r>
              <a:rPr lang="en-US" altLang="zh-TW" sz="2400" b="1" dirty="0">
                <a:latin typeface="+mj-ea"/>
                <a:ea typeface="+mj-ea"/>
              </a:rPr>
              <a:t>11</a:t>
            </a:r>
            <a:r>
              <a:rPr lang="zh-TW" altLang="zh-TW" sz="2400" b="1" dirty="0">
                <a:latin typeface="+mj-ea"/>
                <a:ea typeface="+mj-ea"/>
              </a:rPr>
              <a:t>條【就業】</a:t>
            </a:r>
            <a:r>
              <a:rPr lang="zh-TW" altLang="en-US" sz="2400" b="1" dirty="0">
                <a:latin typeface="+mj-ea"/>
                <a:ea typeface="+mj-ea"/>
              </a:rPr>
              <a:t>案例－原住民族女性</a:t>
            </a:r>
          </a:p>
          <a:p>
            <a:endParaRPr lang="zh-TW" altLang="en-US" sz="2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5466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23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23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E6166353-5C8D-46CD-B021-A95B57AFBA3F}"/>
              </a:ext>
            </a:extLst>
          </p:cNvPr>
          <p:cNvSpPr txBox="1"/>
          <p:nvPr/>
        </p:nvSpPr>
        <p:spPr>
          <a:xfrm>
            <a:off x="1043608" y="932527"/>
            <a:ext cx="72728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案例</a:t>
            </a:r>
            <a:r>
              <a:rPr lang="en-US" altLang="zh-TW" sz="2400" b="1" dirty="0">
                <a:latin typeface="+mn-ea"/>
              </a:rPr>
              <a:t>2</a:t>
            </a:r>
            <a:r>
              <a:rPr lang="zh-TW" altLang="en-US" sz="2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－性別歧視工作篇</a:t>
            </a:r>
            <a:r>
              <a:rPr lang="en-US" altLang="zh-TW" sz="2400" b="1" dirty="0">
                <a:latin typeface="標楷體" panose="03000509000000000000" pitchFamily="65" charset="-120"/>
              </a:rPr>
              <a:t>(</a:t>
            </a:r>
            <a:r>
              <a:rPr lang="zh-TW" altLang="en-US" sz="2400" b="1" dirty="0">
                <a:latin typeface="標楷體" panose="03000509000000000000" pitchFamily="65" charset="-120"/>
              </a:rPr>
              <a:t>文獻案例</a:t>
            </a:r>
            <a:r>
              <a:rPr lang="en-US" altLang="zh-TW" sz="2400" b="1" dirty="0">
                <a:latin typeface="標楷體" panose="03000509000000000000" pitchFamily="65" charset="-120"/>
              </a:rPr>
              <a:t>)</a:t>
            </a:r>
            <a:endParaRPr lang="zh-TW" altLang="en-US" sz="2400" b="1" dirty="0">
              <a:latin typeface="+mn-ea"/>
            </a:endParaRPr>
          </a:p>
          <a:p>
            <a:pPr algn="ctr"/>
            <a:endParaRPr lang="zh-TW" altLang="en-US" sz="2400" b="1" dirty="0">
              <a:latin typeface="+mn-ea"/>
            </a:endParaRPr>
          </a:p>
          <a:p>
            <a:pPr algn="ctr"/>
            <a:endParaRPr lang="zh-TW" altLang="en-US" sz="2400" b="1" dirty="0">
              <a:latin typeface="+mn-ea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6F31C360-AF3D-4041-9B07-A58D0E11DAA5}"/>
              </a:ext>
            </a:extLst>
          </p:cNvPr>
          <p:cNvSpPr txBox="1"/>
          <p:nvPr/>
        </p:nvSpPr>
        <p:spPr>
          <a:xfrm>
            <a:off x="888941" y="1762164"/>
            <a:ext cx="7776864" cy="36830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         劉鶴群</a:t>
            </a:r>
            <a:r>
              <a:rPr lang="zh-TW" altLang="zh-TW" sz="20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張琬青</a:t>
            </a:r>
            <a:r>
              <a:rPr lang="zh-TW" altLang="zh-TW" sz="20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陳竹上</a:t>
            </a:r>
            <a:r>
              <a:rPr lang="en-US" altLang="zh-TW" sz="20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(2010)</a:t>
            </a:r>
            <a:r>
              <a:rPr lang="zh-TW" altLang="zh-TW" sz="20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文獻訪談</a:t>
            </a: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原住民族女性</a:t>
            </a:r>
            <a:r>
              <a:rPr lang="zh-TW" altLang="zh-TW" sz="20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：「</a:t>
            </a:r>
            <a:r>
              <a:rPr lang="zh-TW" altLang="en-US" sz="2000" u="sng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老闆都比較會用男生</a:t>
            </a: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，因為怎麼說他們的力氣就比較大，我們的</a:t>
            </a:r>
            <a:r>
              <a:rPr lang="zh-TW" altLang="en-US" sz="2000" u="sng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工作都是要體力的</a:t>
            </a: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，男生是真的比較好，</a:t>
            </a:r>
            <a:r>
              <a:rPr lang="zh-TW" altLang="en-US" sz="2000" u="sng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薪水也不一樣啊</a:t>
            </a: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！他們比較多。應該</a:t>
            </a:r>
            <a:r>
              <a:rPr lang="zh-TW" altLang="en-US" sz="2000" u="sng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男孩子工作比較好找</a:t>
            </a: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啦，這是我自己的感覺啦，男孩子能夠做比較粗重的工作，當然都是</a:t>
            </a:r>
            <a:r>
              <a:rPr lang="zh-TW" altLang="en-US" sz="2000" u="sng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以男孩子優先</a:t>
            </a: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。比較不用用到力氣的就不一定，比較粗重要出力的就是男孩子，妳說打臨工，男生女生的錢就有差。</a:t>
            </a:r>
            <a:r>
              <a:rPr lang="zh-TW" altLang="zh-TW" sz="20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」</a:t>
            </a:r>
            <a:endParaRPr lang="en-US" altLang="zh-TW" sz="2000" dirty="0">
              <a:effectLst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endParaRPr lang="zh-TW" altLang="en-US" sz="2000" dirty="0"/>
          </a:p>
        </p:txBody>
      </p:sp>
      <p:pic>
        <p:nvPicPr>
          <p:cNvPr id="1026" name="Picture 2" descr="何为歧视：北邮女生考研清华因性别歧视被刷？ - 知乎">
            <a:extLst>
              <a:ext uri="{FF2B5EF4-FFF2-40B4-BE49-F238E27FC236}">
                <a16:creationId xmlns:a16="http://schemas.microsoft.com/office/drawing/2014/main" id="{0DD46AD7-9117-4636-B82A-29A7DDDFAB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836" y="4520240"/>
            <a:ext cx="1991979" cy="18289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7197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24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24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E6166353-5C8D-46CD-B021-A95B57AFBA3F}"/>
              </a:ext>
            </a:extLst>
          </p:cNvPr>
          <p:cNvSpPr txBox="1"/>
          <p:nvPr/>
        </p:nvSpPr>
        <p:spPr>
          <a:xfrm>
            <a:off x="1043608" y="932527"/>
            <a:ext cx="72728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案例</a:t>
            </a:r>
            <a:r>
              <a:rPr lang="en-US" altLang="zh-TW" sz="2400" b="1" dirty="0">
                <a:latin typeface="+mn-ea"/>
              </a:rPr>
              <a:t>2</a:t>
            </a:r>
            <a:r>
              <a:rPr lang="zh-TW" altLang="en-US" sz="2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－性別歧視工作篇</a:t>
            </a:r>
            <a:r>
              <a:rPr lang="en-US" altLang="zh-TW" sz="2400" b="1" dirty="0">
                <a:latin typeface="標楷體" panose="03000509000000000000" pitchFamily="65" charset="-120"/>
              </a:rPr>
              <a:t>(</a:t>
            </a:r>
            <a:r>
              <a:rPr lang="zh-TW" altLang="en-US" sz="2400" b="1" dirty="0">
                <a:latin typeface="標楷體" panose="03000509000000000000" pitchFamily="65" charset="-120"/>
              </a:rPr>
              <a:t>文獻案例</a:t>
            </a:r>
            <a:r>
              <a:rPr lang="en-US" altLang="zh-TW" sz="2400" b="1" dirty="0">
                <a:latin typeface="標楷體" panose="03000509000000000000" pitchFamily="65" charset="-120"/>
              </a:rPr>
              <a:t>)</a:t>
            </a:r>
            <a:endParaRPr lang="zh-TW" altLang="en-US" sz="2400" b="1" dirty="0">
              <a:latin typeface="+mn-ea"/>
            </a:endParaRPr>
          </a:p>
          <a:p>
            <a:pPr algn="ctr"/>
            <a:endParaRPr lang="zh-TW" altLang="en-US" sz="2400" b="1" dirty="0">
              <a:latin typeface="+mn-ea"/>
            </a:endParaRPr>
          </a:p>
          <a:p>
            <a:pPr algn="ctr"/>
            <a:endParaRPr lang="zh-TW" altLang="en-US" sz="2400" b="1" dirty="0">
              <a:latin typeface="+mn-ea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6F31C360-AF3D-4041-9B07-A58D0E11DAA5}"/>
              </a:ext>
            </a:extLst>
          </p:cNvPr>
          <p:cNvSpPr txBox="1"/>
          <p:nvPr/>
        </p:nvSpPr>
        <p:spPr>
          <a:xfrm>
            <a:off x="791580" y="1791434"/>
            <a:ext cx="7776864" cy="45362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TW" altLang="en-US" sz="20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        針對</a:t>
            </a: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上述案例分享</a:t>
            </a:r>
            <a:r>
              <a:rPr lang="en-US" altLang="zh-TW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，由於原住民族過去從事的工作較多屬於耗體力勞動性質之工作，雇主在選擇勞動人力上，會選擇力量較處優勢的男性，而非女性。原住民族女性不僅和一般女性在力量上較男性弱勢，在就業過程，原住民族女性也會因族群身分受到歧視，故其在就業上更較一般女性弱勢。</a:t>
            </a:r>
          </a:p>
          <a:p>
            <a:pPr>
              <a:lnSpc>
                <a:spcPts val="3500"/>
              </a:lnSpc>
            </a:pPr>
            <a:endParaRPr lang="zh-TW" altLang="en-US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r>
              <a:rPr lang="zh-TW" altLang="en-US" sz="20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        在</a:t>
            </a: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薪資部分，薪資的性別歧視仍相當普遍存在</a:t>
            </a:r>
            <a:r>
              <a:rPr lang="en-US" altLang="zh-TW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(Arthur Sakamoto</a:t>
            </a: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、川上桃子、王振寰，</a:t>
            </a:r>
            <a:r>
              <a:rPr lang="en-US" altLang="zh-TW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2017)</a:t>
            </a: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。原住民族女性在工作中，也會遇到同工不同酬之薪資性別歧視，故出現薪資落差等問題。</a:t>
            </a:r>
          </a:p>
          <a:p>
            <a:pPr>
              <a:lnSpc>
                <a:spcPts val="3500"/>
              </a:lnSpc>
            </a:pP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196837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25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25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D22B0F26-57AF-424F-A0EB-E35413EA43D2}"/>
              </a:ext>
            </a:extLst>
          </p:cNvPr>
          <p:cNvSpPr txBox="1"/>
          <p:nvPr/>
        </p:nvSpPr>
        <p:spPr>
          <a:xfrm>
            <a:off x="205036" y="1344716"/>
            <a:ext cx="8938964" cy="5734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4000"/>
              </a:lnSpc>
            </a:pPr>
            <a:r>
              <a:rPr lang="zh-TW" altLang="en-US" sz="20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   其他對於偏鄉婦女相關的</a:t>
            </a:r>
            <a:r>
              <a:rPr lang="en-US" altLang="zh-TW" sz="20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CEDAW </a:t>
            </a:r>
            <a:r>
              <a:rPr lang="zh-TW" altLang="zh-TW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相關</a:t>
            </a:r>
            <a:r>
              <a:rPr lang="zh-TW" altLang="zh-TW" sz="20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條文</a:t>
            </a:r>
            <a:r>
              <a:rPr lang="zh-TW" altLang="en-US" sz="20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如下：</a:t>
            </a:r>
            <a:endParaRPr lang="en-US" altLang="zh-TW" sz="2000" kern="100" dirty="0" smtClean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lvl="0">
              <a:lnSpc>
                <a:spcPts val="4000"/>
              </a:lnSpc>
            </a:pPr>
            <a:r>
              <a:rPr lang="zh-TW" altLang="zh-TW" sz="20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第</a:t>
            </a:r>
            <a:r>
              <a:rPr lang="en-US" altLang="zh-TW" sz="20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14</a:t>
            </a:r>
            <a:r>
              <a:rPr lang="zh-TW" altLang="en-US" sz="20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條第</a:t>
            </a:r>
            <a:r>
              <a:rPr lang="en-US" altLang="zh-TW" sz="20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r>
              <a:rPr lang="zh-TW" altLang="en-US" sz="20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項：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締約各國應考慮到農村婦女面臨的特殊問題和她們對家庭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生計</a:t>
            </a:r>
            <a:endParaRPr lang="en-US" altLang="zh-TW" sz="2000" kern="100" dirty="0" smtClean="0">
              <a:solidFill>
                <a:srgbClr val="0000FF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lvl="0">
              <a:lnSpc>
                <a:spcPts val="4000"/>
              </a:lnSpc>
            </a:pPr>
            <a:r>
              <a:rPr lang="en-US" altLang="zh-TW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TW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            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包括她們在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經濟體系中非商品化部門的工作方面所發揮的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重要</a:t>
            </a:r>
            <a:endParaRPr lang="en-US" altLang="zh-TW" sz="2000" kern="100" dirty="0" smtClean="0">
              <a:solidFill>
                <a:srgbClr val="0000FF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lvl="0">
              <a:lnSpc>
                <a:spcPts val="4000"/>
              </a:lnSpc>
            </a:pPr>
            <a:r>
              <a:rPr lang="en-US" altLang="zh-TW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TW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            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作用，並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應採取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一切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適當措施，保證對農村婦女適用本公約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的</a:t>
            </a:r>
            <a:endParaRPr lang="en-US" altLang="zh-TW" sz="2000" kern="100" dirty="0" smtClean="0">
              <a:solidFill>
                <a:srgbClr val="0000FF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lvl="0">
              <a:lnSpc>
                <a:spcPts val="4000"/>
              </a:lnSpc>
            </a:pPr>
            <a:r>
              <a:rPr lang="en-US" altLang="zh-TW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TW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            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各項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規定。</a:t>
            </a:r>
            <a:b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</a:br>
            <a:r>
              <a:rPr lang="zh-TW" altLang="zh-TW" sz="20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第</a:t>
            </a:r>
            <a:r>
              <a:rPr lang="en-US" altLang="zh-TW" sz="20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14</a:t>
            </a:r>
            <a:r>
              <a:rPr lang="zh-TW" altLang="en-US" sz="20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條第</a:t>
            </a:r>
            <a:r>
              <a:rPr lang="en-US" altLang="zh-TW" sz="20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r>
              <a:rPr lang="zh-TW" altLang="en-US" sz="20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項</a:t>
            </a:r>
            <a:r>
              <a:rPr lang="zh-TW" altLang="en-US" sz="2000" b="1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：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締約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各國應採取一切適當措施以消除對農村婦女的歧視，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保證</a:t>
            </a:r>
            <a:endParaRPr lang="en-US" altLang="zh-TW" sz="2000" kern="100" dirty="0" smtClean="0">
              <a:solidFill>
                <a:srgbClr val="0000FF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lvl="0">
              <a:lnSpc>
                <a:spcPts val="4000"/>
              </a:lnSpc>
            </a:pPr>
            <a:r>
              <a:rPr lang="en-US" altLang="zh-TW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TW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            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她們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在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男女平等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的基礎上參與農村發展並受其益惠，尤其是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保</a:t>
            </a:r>
            <a:endParaRPr lang="en-US" altLang="zh-TW" sz="2000" kern="100" dirty="0" smtClean="0">
              <a:solidFill>
                <a:srgbClr val="0000FF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lvl="0">
              <a:lnSpc>
                <a:spcPts val="4000"/>
              </a:lnSpc>
            </a:pPr>
            <a:r>
              <a:rPr lang="en-US" altLang="zh-TW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TW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            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證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她們有權：</a:t>
            </a:r>
            <a:b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</a:br>
            <a: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TW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a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）參與各級發展規劃的擬訂和執行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工作。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/>
            </a:r>
            <a:b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</a:br>
            <a: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TW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b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）利用充分的保健設施，包括計劃生育方面的知識、輔導和</a:t>
            </a:r>
            <a:r>
              <a:rPr lang="zh-TW" altLang="en-US" sz="2000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服務。</a:t>
            </a:r>
            <a: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/>
            </a:r>
            <a:br>
              <a:rPr lang="zh-TW" altLang="en-US" sz="2000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</a:br>
            <a:endParaRPr lang="en-US" altLang="zh-TW" sz="2000" kern="100" dirty="0">
              <a:solidFill>
                <a:srgbClr val="0000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B4148988-FC3C-4753-88A1-9C431B574654}"/>
              </a:ext>
            </a:extLst>
          </p:cNvPr>
          <p:cNvSpPr txBox="1"/>
          <p:nvPr/>
        </p:nvSpPr>
        <p:spPr>
          <a:xfrm>
            <a:off x="1067804" y="840729"/>
            <a:ext cx="72728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2400" b="1" dirty="0">
                <a:latin typeface="+mj-ea"/>
                <a:ea typeface="+mj-ea"/>
              </a:rPr>
              <a:t>參、</a:t>
            </a:r>
            <a:r>
              <a:rPr lang="en-US" altLang="zh-TW" sz="2400" b="1" dirty="0">
                <a:latin typeface="+mj-ea"/>
                <a:ea typeface="+mj-ea"/>
              </a:rPr>
              <a:t>CEDAW </a:t>
            </a:r>
            <a:r>
              <a:rPr lang="zh-TW" altLang="zh-TW" sz="2400" b="1" dirty="0">
                <a:latin typeface="+mj-ea"/>
                <a:ea typeface="+mj-ea"/>
              </a:rPr>
              <a:t>第</a:t>
            </a:r>
            <a:r>
              <a:rPr lang="en-US" altLang="zh-TW" sz="2400" b="1" dirty="0">
                <a:latin typeface="+mj-ea"/>
                <a:ea typeface="+mj-ea"/>
              </a:rPr>
              <a:t>11</a:t>
            </a:r>
            <a:r>
              <a:rPr lang="zh-TW" altLang="zh-TW" sz="2400" b="1" dirty="0">
                <a:latin typeface="+mj-ea"/>
                <a:ea typeface="+mj-ea"/>
              </a:rPr>
              <a:t>條【就業】</a:t>
            </a:r>
            <a:r>
              <a:rPr lang="zh-TW" altLang="en-US" sz="2400" b="1" dirty="0">
                <a:latin typeface="+mj-ea"/>
                <a:ea typeface="+mj-ea"/>
              </a:rPr>
              <a:t>案例－原住民族女性</a:t>
            </a:r>
          </a:p>
          <a:p>
            <a:endParaRPr lang="zh-TW" altLang="en-US" sz="2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2029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26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26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D22B0F26-57AF-424F-A0EB-E35413EA43D2}"/>
              </a:ext>
            </a:extLst>
          </p:cNvPr>
          <p:cNvSpPr txBox="1"/>
          <p:nvPr/>
        </p:nvSpPr>
        <p:spPr>
          <a:xfrm>
            <a:off x="205036" y="1290398"/>
            <a:ext cx="8938964" cy="51578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4000"/>
              </a:lnSpc>
            </a:pPr>
            <a:r>
              <a:rPr lang="zh-TW" altLang="en-US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   </a:t>
            </a:r>
            <a:r>
              <a:rPr lang="zh-TW" altLang="zh-TW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本教材與</a:t>
            </a:r>
            <a:r>
              <a:rPr lang="en-US" altLang="zh-TW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CEDAW </a:t>
            </a:r>
            <a:r>
              <a:rPr lang="zh-TW" altLang="zh-TW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相關</a:t>
            </a:r>
            <a:r>
              <a:rPr lang="zh-TW" altLang="zh-TW" sz="20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條文</a:t>
            </a:r>
            <a:r>
              <a:rPr lang="zh-TW" altLang="en-US" sz="20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如下：</a:t>
            </a:r>
            <a:endParaRPr lang="en-US" altLang="zh-TW" sz="2000" kern="100" dirty="0" smtClean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lvl="0">
              <a:lnSpc>
                <a:spcPts val="4000"/>
              </a:lnSpc>
            </a:pPr>
            <a:r>
              <a:rPr lang="zh-TW" altLang="zh-TW" sz="2000" b="1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第</a:t>
            </a:r>
            <a:r>
              <a:rPr lang="en-US" altLang="zh-TW" sz="20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14</a:t>
            </a:r>
            <a:r>
              <a:rPr lang="zh-TW" altLang="en-US" sz="20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條第</a:t>
            </a:r>
            <a:r>
              <a:rPr lang="en-US" altLang="zh-TW" sz="20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r>
              <a:rPr lang="zh-TW" altLang="en-US" sz="20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項：</a:t>
            </a:r>
            <a:endParaRPr lang="en-US" altLang="zh-TW" b="1" kern="100" dirty="0">
              <a:solidFill>
                <a:srgbClr val="0000FF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lvl="0">
              <a:lnSpc>
                <a:spcPts val="3500"/>
              </a:lnSpc>
            </a:pPr>
            <a:r>
              <a:rPr lang="zh-TW" altLang="en-US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TW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c</a:t>
            </a:r>
            <a:r>
              <a:rPr lang="zh-TW" altLang="en-US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）從社會保障方案直接受益；</a:t>
            </a:r>
            <a:br>
              <a:rPr lang="zh-TW" altLang="en-US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</a:br>
            <a:r>
              <a:rPr lang="zh-TW" altLang="en-US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TW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d</a:t>
            </a:r>
            <a:r>
              <a:rPr lang="zh-TW" altLang="en-US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）接受各種正式和非正式的培訓和教育，包括有關實用讀寫能力的培訓和教育</a:t>
            </a:r>
            <a:r>
              <a:rPr lang="zh-TW" altLang="en-US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在</a:t>
            </a:r>
            <a:endParaRPr lang="en-US" altLang="zh-TW" kern="100" dirty="0" smtClean="0">
              <a:solidFill>
                <a:srgbClr val="0000FF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lvl="0">
              <a:lnSpc>
                <a:spcPts val="3500"/>
              </a:lnSpc>
            </a:pPr>
            <a:r>
              <a:rPr lang="en-US" altLang="zh-TW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TW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    </a:t>
            </a:r>
            <a:r>
              <a:rPr lang="zh-TW" altLang="en-US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內，以及</a:t>
            </a:r>
            <a:r>
              <a:rPr lang="zh-TW" altLang="en-US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除了別的以外，享受一切社區服務和推廣服務的益惠，以提高她們的</a:t>
            </a:r>
            <a:r>
              <a:rPr lang="zh-TW" altLang="en-US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技 </a:t>
            </a:r>
            <a:endParaRPr lang="en-US" altLang="zh-TW" kern="100" dirty="0" smtClean="0">
              <a:solidFill>
                <a:srgbClr val="0000FF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lvl="0">
              <a:lnSpc>
                <a:spcPts val="3500"/>
              </a:lnSpc>
            </a:pPr>
            <a:r>
              <a:rPr lang="en-US" altLang="zh-TW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TW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    </a:t>
            </a:r>
            <a:r>
              <a:rPr lang="zh-TW" altLang="en-US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術熟練程度。</a:t>
            </a:r>
            <a:r>
              <a:rPr lang="zh-TW" altLang="en-US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/>
            </a:r>
            <a:br>
              <a:rPr lang="zh-TW" altLang="en-US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</a:br>
            <a:r>
              <a:rPr lang="zh-TW" altLang="en-US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TW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e</a:t>
            </a:r>
            <a:r>
              <a:rPr lang="zh-TW" altLang="en-US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）組織自助團體和合作社，以通過受僱和自營職業的途徑取得平等的經濟</a:t>
            </a:r>
            <a:r>
              <a:rPr lang="zh-TW" altLang="en-US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機會。</a:t>
            </a:r>
            <a:r>
              <a:rPr lang="zh-TW" altLang="en-US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/>
            </a:r>
            <a:br>
              <a:rPr lang="zh-TW" altLang="en-US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</a:br>
            <a:r>
              <a:rPr lang="zh-TW" altLang="en-US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TW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f</a:t>
            </a:r>
            <a:r>
              <a:rPr lang="zh-TW" altLang="en-US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）參加一切社區活動</a:t>
            </a:r>
            <a:br>
              <a:rPr lang="zh-TW" altLang="en-US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</a:br>
            <a:r>
              <a:rPr lang="zh-TW" altLang="en-US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TW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g</a:t>
            </a:r>
            <a:r>
              <a:rPr lang="zh-TW" altLang="en-US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）有機會取得農業信貸，利用銷售設施，獲得適當技術，並在土地改革和土地</a:t>
            </a:r>
            <a:r>
              <a:rPr lang="zh-TW" altLang="en-US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墾殖 </a:t>
            </a:r>
            <a:endParaRPr lang="en-US" altLang="zh-TW" kern="100" dirty="0" smtClean="0">
              <a:solidFill>
                <a:srgbClr val="0000FF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lvl="0">
              <a:lnSpc>
                <a:spcPts val="3500"/>
              </a:lnSpc>
            </a:pPr>
            <a:r>
              <a:rPr lang="en-US" altLang="zh-TW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TW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    </a:t>
            </a:r>
            <a:r>
              <a:rPr lang="zh-TW" altLang="en-US" kern="100" dirty="0" smtClean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計劃方面享有平等待遇。</a:t>
            </a:r>
            <a:r>
              <a:rPr lang="zh-TW" altLang="en-US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/>
            </a:r>
            <a:br>
              <a:rPr lang="zh-TW" altLang="en-US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</a:br>
            <a:r>
              <a:rPr lang="zh-TW" altLang="en-US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TW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h</a:t>
            </a:r>
            <a:r>
              <a:rPr lang="zh-TW" altLang="en-US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 pitchFamily="18" charset="0"/>
              </a:rPr>
              <a:t>）享受適當的生活條件，特別是在住房、生、水電供應、交通和通訊等方面。</a:t>
            </a:r>
            <a:endParaRPr lang="en-US" altLang="zh-TW" kern="100" dirty="0">
              <a:solidFill>
                <a:srgbClr val="0000FF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B4148988-FC3C-4753-88A1-9C431B574654}"/>
              </a:ext>
            </a:extLst>
          </p:cNvPr>
          <p:cNvSpPr txBox="1"/>
          <p:nvPr/>
        </p:nvSpPr>
        <p:spPr>
          <a:xfrm>
            <a:off x="1067804" y="840729"/>
            <a:ext cx="72728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2400" b="1" dirty="0">
                <a:latin typeface="+mj-ea"/>
                <a:ea typeface="+mj-ea"/>
              </a:rPr>
              <a:t>參、</a:t>
            </a:r>
            <a:r>
              <a:rPr lang="en-US" altLang="zh-TW" sz="2400" b="1" dirty="0">
                <a:latin typeface="+mj-ea"/>
                <a:ea typeface="+mj-ea"/>
              </a:rPr>
              <a:t>CEDAW </a:t>
            </a:r>
            <a:r>
              <a:rPr lang="zh-TW" altLang="zh-TW" sz="2400" b="1" dirty="0">
                <a:latin typeface="+mj-ea"/>
                <a:ea typeface="+mj-ea"/>
              </a:rPr>
              <a:t>第</a:t>
            </a:r>
            <a:r>
              <a:rPr lang="en-US" altLang="zh-TW" sz="2400" b="1" dirty="0">
                <a:latin typeface="+mj-ea"/>
                <a:ea typeface="+mj-ea"/>
              </a:rPr>
              <a:t>11</a:t>
            </a:r>
            <a:r>
              <a:rPr lang="zh-TW" altLang="zh-TW" sz="2400" b="1" dirty="0">
                <a:latin typeface="+mj-ea"/>
                <a:ea typeface="+mj-ea"/>
              </a:rPr>
              <a:t>條【就業】</a:t>
            </a:r>
            <a:r>
              <a:rPr lang="zh-TW" altLang="en-US" sz="2400" b="1" dirty="0">
                <a:latin typeface="+mj-ea"/>
                <a:ea typeface="+mj-ea"/>
              </a:rPr>
              <a:t>案例－原住民族女性</a:t>
            </a:r>
          </a:p>
          <a:p>
            <a:endParaRPr lang="zh-TW" altLang="en-US" sz="2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9101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27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27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A830FE06-E0C1-4B62-8BC4-1B20F4D7F261}"/>
              </a:ext>
            </a:extLst>
          </p:cNvPr>
          <p:cNvSpPr/>
          <p:nvPr/>
        </p:nvSpPr>
        <p:spPr>
          <a:xfrm>
            <a:off x="0" y="2276872"/>
            <a:ext cx="9144000" cy="2304256"/>
          </a:xfrm>
          <a:prstGeom prst="rect">
            <a:avLst/>
          </a:prstGeom>
          <a:solidFill>
            <a:schemeClr val="accent6"/>
          </a:solidFill>
          <a:ln w="76200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882B47ED-23F1-415D-80B2-3D06B700AB04}"/>
              </a:ext>
            </a:extLst>
          </p:cNvPr>
          <p:cNvSpPr txBox="1"/>
          <p:nvPr/>
        </p:nvSpPr>
        <p:spPr>
          <a:xfrm>
            <a:off x="47909" y="3083476"/>
            <a:ext cx="1057276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3200" b="1" dirty="0">
                <a:latin typeface="+mj-ea"/>
                <a:ea typeface="+mj-ea"/>
              </a:rPr>
              <a:t>肆、提升新北市原住民族女性勞動參與率與就業力</a:t>
            </a:r>
          </a:p>
          <a:p>
            <a:pPr lvl="0"/>
            <a:endParaRPr lang="zh-TW" altLang="en-US" sz="3200" b="1" dirty="0">
              <a:latin typeface="+mj-ea"/>
              <a:ea typeface="+mj-ea"/>
            </a:endParaRPr>
          </a:p>
          <a:p>
            <a:pPr lvl="0"/>
            <a:endParaRPr lang="zh-TW" altLang="en-US" sz="32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123005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28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701283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28</a:t>
            </a:fld>
            <a:endParaRPr lang="zh-TW" altLang="en-US">
              <a:solidFill>
                <a:schemeClr val="tx1"/>
              </a:solidFill>
            </a:endParaRPr>
          </a:p>
        </p:txBody>
      </p:sp>
      <p:graphicFrame>
        <p:nvGraphicFramePr>
          <p:cNvPr id="11" name="資料庫圖表 10">
            <a:extLst>
              <a:ext uri="{FF2B5EF4-FFF2-40B4-BE49-F238E27FC236}">
                <a16:creationId xmlns:a16="http://schemas.microsoft.com/office/drawing/2014/main" id="{8FCC4D1A-253D-4593-BD83-86C7287348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9577345"/>
              </p:ext>
            </p:extLst>
          </p:nvPr>
        </p:nvGraphicFramePr>
        <p:xfrm>
          <a:off x="314184" y="1700808"/>
          <a:ext cx="8434280" cy="46555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2" name="文字方塊 11">
            <a:extLst>
              <a:ext uri="{FF2B5EF4-FFF2-40B4-BE49-F238E27FC236}">
                <a16:creationId xmlns:a16="http://schemas.microsoft.com/office/drawing/2014/main" id="{F5FC8AFA-5514-4904-B3F4-6764F651ED10}"/>
              </a:ext>
            </a:extLst>
          </p:cNvPr>
          <p:cNvSpPr txBox="1"/>
          <p:nvPr/>
        </p:nvSpPr>
        <p:spPr>
          <a:xfrm>
            <a:off x="971600" y="1052736"/>
            <a:ext cx="10572763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2500" b="1" dirty="0">
                <a:latin typeface="+mj-ea"/>
                <a:ea typeface="+mj-ea"/>
              </a:rPr>
              <a:t>肆、提升新北市原住民族女性勞動參與率與就業力</a:t>
            </a:r>
          </a:p>
          <a:p>
            <a:pPr lvl="0"/>
            <a:endParaRPr lang="zh-TW" altLang="en-US" sz="2500" b="1" dirty="0">
              <a:latin typeface="+mj-ea"/>
              <a:ea typeface="+mj-ea"/>
            </a:endParaRPr>
          </a:p>
          <a:p>
            <a:pPr lvl="0"/>
            <a:endParaRPr lang="zh-TW" altLang="en-US" sz="25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677628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29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49314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29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DA43A040-7ECA-4D10-AAC2-238FF6DD0D04}"/>
              </a:ext>
            </a:extLst>
          </p:cNvPr>
          <p:cNvSpPr txBox="1"/>
          <p:nvPr/>
        </p:nvSpPr>
        <p:spPr>
          <a:xfrm>
            <a:off x="984013" y="908720"/>
            <a:ext cx="10572763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2500" b="1" dirty="0">
                <a:latin typeface="+mj-ea"/>
                <a:ea typeface="+mj-ea"/>
              </a:rPr>
              <a:t>肆、提升新北市原住民族女性勞動參與率與就業力</a:t>
            </a:r>
          </a:p>
          <a:p>
            <a:pPr lvl="0"/>
            <a:endParaRPr lang="zh-TW" altLang="en-US" sz="2500" b="1" dirty="0">
              <a:latin typeface="+mj-ea"/>
              <a:ea typeface="+mj-ea"/>
            </a:endParaRPr>
          </a:p>
          <a:p>
            <a:pPr lvl="0"/>
            <a:endParaRPr lang="zh-TW" altLang="en-US" sz="2500" b="1" dirty="0">
              <a:latin typeface="+mj-ea"/>
              <a:ea typeface="+mj-ea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B6C95FC5-BCBC-452B-A115-025657C4A9C1}"/>
              </a:ext>
            </a:extLst>
          </p:cNvPr>
          <p:cNvSpPr txBox="1"/>
          <p:nvPr/>
        </p:nvSpPr>
        <p:spPr>
          <a:xfrm>
            <a:off x="755576" y="1832957"/>
            <a:ext cx="7776864" cy="4131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公部門</a:t>
            </a:r>
            <a:endParaRPr lang="en-US" altLang="zh-TW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ts val="3500"/>
              </a:lnSpc>
              <a:buFont typeface="Wingdings" panose="05000000000000000000" pitchFamily="2" charset="2"/>
              <a:buChar char="l"/>
            </a:pPr>
            <a:r>
              <a:rPr lang="zh-TW" altLang="en-US" sz="20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改善措施</a:t>
            </a:r>
            <a:r>
              <a:rPr lang="en-US" altLang="zh-TW" sz="20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-111</a:t>
            </a:r>
            <a:r>
              <a:rPr lang="zh-TW" altLang="en-US" sz="20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年度</a:t>
            </a:r>
            <a:r>
              <a:rPr lang="zh-TW" altLang="en-US" sz="2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超額進用原住民族機關（構）及廠商獎勵表揚實施</a:t>
            </a:r>
            <a:r>
              <a:rPr lang="zh-TW" altLang="en-US" sz="20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計畫</a:t>
            </a:r>
            <a:endParaRPr lang="en-US" altLang="zh-TW" sz="2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r>
              <a:rPr lang="en-US" altLang="zh-TW" sz="2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TW" sz="20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zh-TW" altLang="en-US" sz="20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計畫目的</a:t>
            </a:r>
            <a:r>
              <a:rPr lang="zh-TW" altLang="en-US" sz="2000" dirty="0"/>
              <a:t>為鼓勵公私部門關注原住民族就業發展議題，勉勵其對促進原住民族</a:t>
            </a:r>
            <a:r>
              <a:rPr lang="zh-TW" altLang="en-US" sz="2000" dirty="0" smtClean="0"/>
              <a:t>穩定就業</a:t>
            </a:r>
            <a:r>
              <a:rPr lang="zh-TW" altLang="en-US" sz="2000" dirty="0"/>
              <a:t>之貢獻，透過獎勵方式嘉許超額進用</a:t>
            </a:r>
            <a:r>
              <a:rPr lang="zh-TW" altLang="en-US" sz="2000" dirty="0" smtClean="0"/>
              <a:t>原住民族</a:t>
            </a:r>
            <a:r>
              <a:rPr lang="zh-TW" altLang="en-US" sz="2000" dirty="0"/>
              <a:t>績優單位，保障</a:t>
            </a:r>
            <a:r>
              <a:rPr lang="zh-TW" altLang="en-US" sz="2000" dirty="0" smtClean="0"/>
              <a:t>原住民族工作。</a:t>
            </a:r>
            <a:endParaRPr lang="en-US" altLang="zh-TW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endParaRPr lang="en-US" altLang="zh-TW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endParaRPr lang="en-US" altLang="zh-TW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020940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3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F248EB8C-FF12-452E-9EDE-319EA61B228B}"/>
              </a:ext>
            </a:extLst>
          </p:cNvPr>
          <p:cNvSpPr/>
          <p:nvPr/>
        </p:nvSpPr>
        <p:spPr>
          <a:xfrm>
            <a:off x="0" y="2276872"/>
            <a:ext cx="9144000" cy="2304256"/>
          </a:xfrm>
          <a:prstGeom prst="rect">
            <a:avLst/>
          </a:prstGeom>
          <a:solidFill>
            <a:schemeClr val="accent6"/>
          </a:solidFill>
          <a:ln w="76200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3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882B47ED-23F1-415D-80B2-3D06B700AB04}"/>
              </a:ext>
            </a:extLst>
          </p:cNvPr>
          <p:cNvSpPr txBox="1"/>
          <p:nvPr/>
        </p:nvSpPr>
        <p:spPr>
          <a:xfrm>
            <a:off x="2064133" y="3013823"/>
            <a:ext cx="870055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3600" b="1" dirty="0">
                <a:latin typeface="+mj-ea"/>
                <a:ea typeface="+mj-ea"/>
              </a:rPr>
              <a:t>壹、</a:t>
            </a:r>
            <a:r>
              <a:rPr lang="en-US" altLang="en-US" sz="3600" b="1" dirty="0">
                <a:latin typeface="+mj-ea"/>
                <a:ea typeface="+mj-ea"/>
              </a:rPr>
              <a:t>CEDAW</a:t>
            </a:r>
            <a:r>
              <a:rPr lang="zh-TW" altLang="en-US" sz="3600" b="1" dirty="0">
                <a:latin typeface="+mj-ea"/>
                <a:ea typeface="+mj-ea"/>
              </a:rPr>
              <a:t>緣起與概念</a:t>
            </a:r>
          </a:p>
          <a:p>
            <a:pPr lvl="0"/>
            <a:endParaRPr lang="zh-TW" altLang="en-US" sz="3600" b="1" dirty="0">
              <a:latin typeface="+mj-ea"/>
              <a:ea typeface="+mj-ea"/>
            </a:endParaRPr>
          </a:p>
          <a:p>
            <a:pPr lvl="0"/>
            <a:endParaRPr lang="en-US" altLang="zh-TW" sz="36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561493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30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49314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30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DA43A040-7ECA-4D10-AAC2-238FF6DD0D04}"/>
              </a:ext>
            </a:extLst>
          </p:cNvPr>
          <p:cNvSpPr txBox="1"/>
          <p:nvPr/>
        </p:nvSpPr>
        <p:spPr>
          <a:xfrm>
            <a:off x="984013" y="908720"/>
            <a:ext cx="10572763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2500" b="1" dirty="0">
                <a:latin typeface="+mj-ea"/>
                <a:ea typeface="+mj-ea"/>
              </a:rPr>
              <a:t>肆、提升新北市原住民族女性勞動參與率與就業力</a:t>
            </a:r>
          </a:p>
          <a:p>
            <a:pPr lvl="0"/>
            <a:endParaRPr lang="zh-TW" altLang="en-US" sz="2500" b="1" dirty="0">
              <a:latin typeface="+mj-ea"/>
              <a:ea typeface="+mj-ea"/>
            </a:endParaRPr>
          </a:p>
          <a:p>
            <a:pPr lvl="0"/>
            <a:endParaRPr lang="zh-TW" altLang="en-US" sz="2500" b="1" dirty="0">
              <a:latin typeface="+mj-ea"/>
              <a:ea typeface="+mj-ea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B6C95FC5-BCBC-452B-A115-025657C4A9C1}"/>
              </a:ext>
            </a:extLst>
          </p:cNvPr>
          <p:cNvSpPr txBox="1"/>
          <p:nvPr/>
        </p:nvSpPr>
        <p:spPr>
          <a:xfrm>
            <a:off x="755576" y="1802926"/>
            <a:ext cx="7776864" cy="5029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公部門</a:t>
            </a:r>
            <a:endParaRPr lang="en-US" altLang="zh-TW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ts val="3500"/>
              </a:lnSpc>
              <a:buFont typeface="Wingdings" panose="05000000000000000000" pitchFamily="2" charset="2"/>
              <a:buChar char="l"/>
            </a:pPr>
            <a:r>
              <a:rPr lang="zh-TW" altLang="en-US" sz="20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新</a:t>
            </a:r>
            <a:r>
              <a:rPr lang="zh-TW" altLang="en-US" sz="2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北市就業服務站</a:t>
            </a:r>
            <a:endParaRPr lang="en-US" altLang="zh-TW" sz="2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原住民族委員會派駐的「原住民就業服務專員」，協助原住民就業。</a:t>
            </a:r>
            <a:endParaRPr lang="en-US" altLang="zh-TW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ts val="3500"/>
              </a:lnSpc>
              <a:buFont typeface="Wingdings" panose="05000000000000000000" pitchFamily="2" charset="2"/>
              <a:buChar char="l"/>
            </a:pPr>
            <a:r>
              <a:rPr lang="zh-TW" altLang="en-US" sz="2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婦女就業服務</a:t>
            </a:r>
            <a:endParaRPr lang="en-US" altLang="zh-TW" sz="2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為提供具有就業意願及就業能力之弱勢婦女，協助其自立自強，解決生活困難，並結合轄區內相關社政、民間單位資源，提供支持性就業服務，排除就業障礙，以順利投入職場。</a:t>
            </a:r>
            <a:endParaRPr lang="en-US" altLang="zh-TW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endParaRPr lang="en-US" altLang="zh-TW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endParaRPr lang="en-US" altLang="zh-TW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endParaRPr lang="en-US" altLang="zh-TW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2683467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31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49314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31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DA43A040-7ECA-4D10-AAC2-238FF6DD0D04}"/>
              </a:ext>
            </a:extLst>
          </p:cNvPr>
          <p:cNvSpPr txBox="1"/>
          <p:nvPr/>
        </p:nvSpPr>
        <p:spPr>
          <a:xfrm>
            <a:off x="984013" y="908720"/>
            <a:ext cx="10572763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2500" b="1" dirty="0">
                <a:latin typeface="+mj-ea"/>
                <a:ea typeface="+mj-ea"/>
              </a:rPr>
              <a:t>肆、提升新北市原住民族女性勞動參與率與就業力</a:t>
            </a:r>
          </a:p>
          <a:p>
            <a:pPr lvl="0"/>
            <a:endParaRPr lang="zh-TW" altLang="en-US" sz="2500" b="1" dirty="0">
              <a:latin typeface="+mj-ea"/>
              <a:ea typeface="+mj-ea"/>
            </a:endParaRPr>
          </a:p>
          <a:p>
            <a:pPr lvl="0"/>
            <a:endParaRPr lang="zh-TW" altLang="en-US" sz="2500" b="1" dirty="0">
              <a:latin typeface="+mj-ea"/>
              <a:ea typeface="+mj-ea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B6C95FC5-BCBC-452B-A115-025657C4A9C1}"/>
              </a:ext>
            </a:extLst>
          </p:cNvPr>
          <p:cNvSpPr txBox="1"/>
          <p:nvPr/>
        </p:nvSpPr>
        <p:spPr>
          <a:xfrm>
            <a:off x="899007" y="1988840"/>
            <a:ext cx="7776864" cy="3830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公部門</a:t>
            </a:r>
            <a:endParaRPr lang="en-US" altLang="zh-TW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algn="l">
              <a:lnSpc>
                <a:spcPts val="3000"/>
              </a:lnSpc>
              <a:buFont typeface="Wingdings" panose="05000000000000000000" pitchFamily="2" charset="2"/>
              <a:buChar char="l"/>
            </a:pPr>
            <a:r>
              <a:rPr lang="zh-TW" altLang="en-US" sz="2000" dirty="0"/>
              <a:t>透過原民會</a:t>
            </a:r>
            <a:r>
              <a:rPr lang="zh-TW" altLang="en-US" sz="2000" b="1" dirty="0"/>
              <a:t>原住民族職業訓練運用計畫</a:t>
            </a:r>
            <a:r>
              <a:rPr lang="zh-TW" altLang="en-US" sz="2000" dirty="0"/>
              <a:t>，辦理原住民族族人想要（再）參加政府或民間機構所辦理之職訓項目，俾有效訓後媒合就業機會，提升職業訓練成效。透過訓練與就業媒合的方式，以期更多力量協助原住民族女性就業。</a:t>
            </a:r>
          </a:p>
          <a:p>
            <a:pPr>
              <a:lnSpc>
                <a:spcPts val="3500"/>
              </a:lnSpc>
            </a:pPr>
            <a:endParaRPr lang="en-US" altLang="zh-TW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endParaRPr lang="en-US" altLang="zh-TW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endParaRPr lang="en-US" altLang="zh-TW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1426365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32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32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DA43A040-7ECA-4D10-AAC2-238FF6DD0D04}"/>
              </a:ext>
            </a:extLst>
          </p:cNvPr>
          <p:cNvSpPr txBox="1"/>
          <p:nvPr/>
        </p:nvSpPr>
        <p:spPr>
          <a:xfrm>
            <a:off x="971600" y="1052736"/>
            <a:ext cx="10572763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2500" b="1" dirty="0">
                <a:latin typeface="+mj-ea"/>
                <a:ea typeface="+mj-ea"/>
              </a:rPr>
              <a:t>肆、提升新北市原住民族女性勞動參與率與就業力</a:t>
            </a:r>
          </a:p>
          <a:p>
            <a:pPr lvl="0"/>
            <a:endParaRPr lang="zh-TW" altLang="en-US" sz="2500" b="1" dirty="0">
              <a:latin typeface="+mj-ea"/>
              <a:ea typeface="+mj-ea"/>
            </a:endParaRPr>
          </a:p>
          <a:p>
            <a:pPr lvl="0"/>
            <a:endParaRPr lang="zh-TW" altLang="en-US" sz="2500" b="1" dirty="0">
              <a:latin typeface="+mj-ea"/>
              <a:ea typeface="+mj-ea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B6C95FC5-BCBC-452B-A115-025657C4A9C1}"/>
              </a:ext>
            </a:extLst>
          </p:cNvPr>
          <p:cNvSpPr txBox="1"/>
          <p:nvPr/>
        </p:nvSpPr>
        <p:spPr>
          <a:xfrm>
            <a:off x="935686" y="1656914"/>
            <a:ext cx="7776864" cy="2292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私部門</a:t>
            </a:r>
            <a:endParaRPr lang="en-US" altLang="zh-TW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endParaRPr lang="en-US" altLang="zh-TW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endParaRPr lang="en-US" altLang="zh-TW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endParaRPr lang="en-US" altLang="zh-TW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endParaRPr lang="zh-TW" altLang="en-US" sz="2000" dirty="0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E7EF5948-E466-4434-8557-C868D158BFD7}"/>
              </a:ext>
            </a:extLst>
          </p:cNvPr>
          <p:cNvSpPr txBox="1"/>
          <p:nvPr/>
        </p:nvSpPr>
        <p:spPr>
          <a:xfrm>
            <a:off x="875876" y="2103029"/>
            <a:ext cx="7524328" cy="31348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l">
              <a:lnSpc>
                <a:spcPts val="3000"/>
              </a:lnSpc>
              <a:buFont typeface="Wingdings" panose="05000000000000000000" pitchFamily="2" charset="2"/>
              <a:buChar char="l"/>
            </a:pPr>
            <a:r>
              <a:rPr lang="zh-TW" altLang="en-US" sz="1800" dirty="0"/>
              <a:t>透過</a:t>
            </a:r>
            <a:r>
              <a:rPr lang="zh-TW" altLang="en-US" sz="1800" b="1" dirty="0"/>
              <a:t>原住民族工作權保障法第二章比例進用原則</a:t>
            </a:r>
            <a:r>
              <a:rPr lang="zh-TW" altLang="en-US" sz="1800" dirty="0"/>
              <a:t>，讓原住民族女性去私部門求職時，也有比例的保障名額。</a:t>
            </a:r>
            <a:endParaRPr lang="en-US" altLang="zh-TW" sz="1800" dirty="0"/>
          </a:p>
          <a:p>
            <a:pPr marL="285750" lvl="0" indent="-285750" algn="l">
              <a:lnSpc>
                <a:spcPts val="3000"/>
              </a:lnSpc>
              <a:buFont typeface="Wingdings" panose="05000000000000000000" pitchFamily="2" charset="2"/>
              <a:buChar char="l"/>
            </a:pPr>
            <a:r>
              <a:rPr lang="zh-TW" altLang="en-US" sz="1800" dirty="0"/>
              <a:t>透過原民會</a:t>
            </a:r>
            <a:r>
              <a:rPr lang="zh-TW" altLang="en-US" sz="1800" b="1" dirty="0"/>
              <a:t>超額進用原住民族機關（構）及廠商獎勵表揚實施計畫</a:t>
            </a:r>
            <a:r>
              <a:rPr lang="zh-TW" altLang="en-US" sz="1800" dirty="0"/>
              <a:t>，獎勵各級政府機關（構）及廠商依</a:t>
            </a:r>
            <a:r>
              <a:rPr lang="en-US" altLang="zh-TW" sz="1800" dirty="0"/>
              <a:t>《</a:t>
            </a:r>
            <a:r>
              <a:rPr lang="zh-TW" altLang="en-US" sz="1800" dirty="0"/>
              <a:t>原住民族工作權保障法</a:t>
            </a:r>
            <a:r>
              <a:rPr lang="en-US" altLang="zh-TW" sz="1800" dirty="0"/>
              <a:t>》</a:t>
            </a:r>
            <a:r>
              <a:rPr lang="zh-TW" altLang="en-US" sz="1800" dirty="0"/>
              <a:t>進用原住民族人數超過法定比率，及促進非義務廠商共同保障原住民族就業機會，特舉辦公開表揚活動，以資嘉許勉勵，以增加公私部門願意進用原住民族族人，亦讓原住民族女性有機會進入公私部門工作。</a:t>
            </a:r>
            <a:endParaRPr lang="en-US" altLang="zh-TW" sz="1800" dirty="0"/>
          </a:p>
          <a:p>
            <a:pPr marL="285750" lvl="0" indent="-285750" algn="l">
              <a:lnSpc>
                <a:spcPts val="3000"/>
              </a:lnSpc>
              <a:buFont typeface="Wingdings" panose="05000000000000000000" pitchFamily="2" charset="2"/>
              <a:buChar char="l"/>
            </a:pPr>
            <a:endParaRPr lang="en-US" altLang="zh-TW" sz="1800" dirty="0"/>
          </a:p>
        </p:txBody>
      </p:sp>
    </p:spTree>
    <p:extLst>
      <p:ext uri="{BB962C8B-B14F-4D97-AF65-F5344CB8AC3E}">
        <p14:creationId xmlns:p14="http://schemas.microsoft.com/office/powerpoint/2010/main" val="24577043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33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33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DA43A040-7ECA-4D10-AAC2-238FF6DD0D04}"/>
              </a:ext>
            </a:extLst>
          </p:cNvPr>
          <p:cNvSpPr txBox="1"/>
          <p:nvPr/>
        </p:nvSpPr>
        <p:spPr>
          <a:xfrm>
            <a:off x="971600" y="1052736"/>
            <a:ext cx="10572763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2500" b="1" dirty="0">
                <a:latin typeface="+mj-ea"/>
                <a:ea typeface="+mj-ea"/>
              </a:rPr>
              <a:t>肆、提升新北市原住民族女性勞動參與率與就業力</a:t>
            </a:r>
          </a:p>
          <a:p>
            <a:pPr lvl="0"/>
            <a:endParaRPr lang="zh-TW" altLang="en-US" sz="2500" b="1" dirty="0">
              <a:latin typeface="+mj-ea"/>
              <a:ea typeface="+mj-ea"/>
            </a:endParaRPr>
          </a:p>
          <a:p>
            <a:pPr lvl="0"/>
            <a:endParaRPr lang="zh-TW" altLang="en-US" sz="2500" b="1" dirty="0">
              <a:latin typeface="+mj-ea"/>
              <a:ea typeface="+mj-ea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B167BF96-9091-472C-A282-A6854AE5EFF5}"/>
              </a:ext>
            </a:extLst>
          </p:cNvPr>
          <p:cNvSpPr txBox="1"/>
          <p:nvPr/>
        </p:nvSpPr>
        <p:spPr>
          <a:xfrm>
            <a:off x="3203848" y="1517795"/>
            <a:ext cx="7776864" cy="4902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新北市原住民族部落大學</a:t>
            </a: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3552AF46-A3F6-45BF-8674-44FFE3DFC5E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168" r="7476" b="20862"/>
          <a:stretch/>
        </p:blipFill>
        <p:spPr>
          <a:xfrm>
            <a:off x="381660" y="2144582"/>
            <a:ext cx="8460432" cy="3444658"/>
          </a:xfrm>
          <a:prstGeom prst="rect">
            <a:avLst/>
          </a:prstGeom>
        </p:spPr>
      </p:pic>
      <p:sp>
        <p:nvSpPr>
          <p:cNvPr id="11" name="文字方塊 10">
            <a:extLst>
              <a:ext uri="{FF2B5EF4-FFF2-40B4-BE49-F238E27FC236}">
                <a16:creationId xmlns:a16="http://schemas.microsoft.com/office/drawing/2014/main" id="{166C1D7B-F72C-4782-B11D-73423731EFA5}"/>
              </a:ext>
            </a:extLst>
          </p:cNvPr>
          <p:cNvSpPr txBox="1"/>
          <p:nvPr/>
        </p:nvSpPr>
        <p:spPr>
          <a:xfrm>
            <a:off x="251520" y="5517232"/>
            <a:ext cx="7920880" cy="944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透過部大開辦多元訓練或技能課程，以提升原住民族女性職業技能，促進就業，使其能順利進入職場。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807077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34</a:t>
            </a:fld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94"/>
            <a:ext cx="9144000" cy="6853612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DA43A040-7ECA-4D10-AAC2-238FF6DD0D04}"/>
              </a:ext>
            </a:extLst>
          </p:cNvPr>
          <p:cNvSpPr txBox="1"/>
          <p:nvPr/>
        </p:nvSpPr>
        <p:spPr>
          <a:xfrm>
            <a:off x="971600" y="1052736"/>
            <a:ext cx="10572763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2500" b="1" dirty="0">
                <a:latin typeface="+mj-ea"/>
                <a:ea typeface="+mj-ea"/>
              </a:rPr>
              <a:t>肆、提升新北市原住民族女性勞動參與率與就業力</a:t>
            </a:r>
          </a:p>
          <a:p>
            <a:pPr lvl="0"/>
            <a:endParaRPr lang="zh-TW" altLang="en-US" sz="2500" b="1" dirty="0">
              <a:latin typeface="+mj-ea"/>
              <a:ea typeface="+mj-ea"/>
            </a:endParaRPr>
          </a:p>
          <a:p>
            <a:pPr lvl="0"/>
            <a:endParaRPr lang="zh-TW" altLang="en-US" sz="2500" b="1" dirty="0">
              <a:latin typeface="+mj-ea"/>
              <a:ea typeface="+mj-ea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167BF96-9091-472C-A282-A6854AE5EFF5}"/>
              </a:ext>
            </a:extLst>
          </p:cNvPr>
          <p:cNvSpPr txBox="1"/>
          <p:nvPr/>
        </p:nvSpPr>
        <p:spPr>
          <a:xfrm>
            <a:off x="2987824" y="1556792"/>
            <a:ext cx="7776864" cy="4902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TW" altLang="en-US" sz="2000" dirty="0" smtClean="0">
                <a:latin typeface="標楷體" panose="03000509000000000000" pitchFamily="65" charset="-120"/>
              </a:rPr>
              <a:t>都會</a:t>
            </a:r>
            <a:r>
              <a:rPr lang="zh-TW" altLang="en-US" sz="2000" dirty="0">
                <a:latin typeface="標楷體" panose="03000509000000000000" pitchFamily="65" charset="-120"/>
              </a:rPr>
              <a:t>西區原住民族家庭服務中心</a:t>
            </a: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7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-89567" y="2108176"/>
            <a:ext cx="5237631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>
              <a:lnSpc>
                <a:spcPts val="3000"/>
              </a:lnSpc>
              <a:spcAft>
                <a:spcPts val="0"/>
              </a:spcAft>
            </a:pPr>
            <a:r>
              <a:rPr lang="zh-TW" altLang="en-US" sz="2400" kern="100" dirty="0" smtClean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zh-TW" altLang="zh-TW" sz="2400" kern="100" dirty="0" smtClean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本</a:t>
            </a:r>
            <a:r>
              <a:rPr lang="zh-TW" altLang="zh-TW" sz="2400" kern="1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局管轄之都會西區原住民族家庭服務中心，針對有就業需求之弱勢原住民女性，提供就業諮詢與轉介服務，從中了解原住民族女性遭受困境之因素，並且協同就服員共同家訪。</a:t>
            </a:r>
            <a:endParaRPr lang="zh-TW" altLang="zh-TW" sz="2400" kern="100" dirty="0"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4100" name="Picture 4" descr="未提供相片說明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590965"/>
            <a:ext cx="2397729" cy="179748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未提供相片說明。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26"/>
          <a:stretch/>
        </p:blipFill>
        <p:spPr bwMode="auto">
          <a:xfrm>
            <a:off x="5062462" y="2266067"/>
            <a:ext cx="3606831" cy="3955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1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34</a:t>
            </a:fld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0544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35</a:t>
            </a:fld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94"/>
            <a:ext cx="9144000" cy="6853612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35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79526" y="2397855"/>
            <a:ext cx="39934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</a:t>
            </a:r>
            <a:r>
              <a:rPr lang="zh-TW" altLang="zh-TW" sz="24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本</a:t>
            </a:r>
            <a:r>
              <a:rPr lang="zh-TW" altLang="zh-TW" sz="2400" dirty="0">
                <a:solidFill>
                  <a:srgbClr val="000000"/>
                </a:solidFill>
                <a:cs typeface="Times New Roman" panose="02020603050405020304" pitchFamily="18" charset="0"/>
              </a:rPr>
              <a:t>局管轄之原住民文化健康站為綜合服務站，亦是建構符合原住民族特性之照顧服務，並有助提供在地工作機會予原住民族女性。同時亦會提供相關照顧技能訓練資訊，予原住民族女性報名上課。</a:t>
            </a:r>
            <a:endParaRPr lang="zh-TW" altLang="en-US" sz="2400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A43A040-7ECA-4D10-AAC2-238FF6DD0D04}"/>
              </a:ext>
            </a:extLst>
          </p:cNvPr>
          <p:cNvSpPr txBox="1"/>
          <p:nvPr/>
        </p:nvSpPr>
        <p:spPr>
          <a:xfrm>
            <a:off x="971600" y="1052736"/>
            <a:ext cx="10572763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2500" b="1" dirty="0">
                <a:latin typeface="+mj-ea"/>
                <a:ea typeface="+mj-ea"/>
              </a:rPr>
              <a:t>肆、提升新北市原住民族女性勞動參與率與就業力</a:t>
            </a:r>
          </a:p>
          <a:p>
            <a:pPr lvl="0"/>
            <a:endParaRPr lang="zh-TW" altLang="en-US" sz="2500" b="1" dirty="0">
              <a:latin typeface="+mj-ea"/>
              <a:ea typeface="+mj-ea"/>
            </a:endParaRPr>
          </a:p>
          <a:p>
            <a:pPr lvl="0"/>
            <a:endParaRPr lang="zh-TW" altLang="en-US" sz="2500" b="1" dirty="0">
              <a:latin typeface="+mj-ea"/>
              <a:ea typeface="+mj-ea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B167BF96-9091-472C-A282-A6854AE5EFF5}"/>
              </a:ext>
            </a:extLst>
          </p:cNvPr>
          <p:cNvSpPr txBox="1"/>
          <p:nvPr/>
        </p:nvSpPr>
        <p:spPr>
          <a:xfrm>
            <a:off x="2987824" y="1556792"/>
            <a:ext cx="7776864" cy="4902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TW" altLang="en-US" sz="2000" dirty="0" smtClean="0">
                <a:latin typeface="標楷體" panose="03000509000000000000" pitchFamily="65" charset="-120"/>
              </a:rPr>
              <a:t>原住民</a:t>
            </a:r>
            <a:r>
              <a:rPr lang="zh-TW" altLang="en-US" sz="2000" dirty="0">
                <a:latin typeface="標楷體" panose="03000509000000000000" pitchFamily="65" charset="-120"/>
              </a:rPr>
              <a:t>文化健康站</a:t>
            </a: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126" name="Picture 6" descr="攜手照顧長者新北三原民文健站今聯合揭牌| 民眾日報| LINE TOD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97855"/>
            <a:ext cx="4735233" cy="37674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4243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36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36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DA43A040-7ECA-4D10-AAC2-238FF6DD0D04}"/>
              </a:ext>
            </a:extLst>
          </p:cNvPr>
          <p:cNvSpPr txBox="1"/>
          <p:nvPr/>
        </p:nvSpPr>
        <p:spPr>
          <a:xfrm>
            <a:off x="971600" y="1052736"/>
            <a:ext cx="10572763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2500" b="1" dirty="0">
                <a:latin typeface="+mj-ea"/>
                <a:ea typeface="+mj-ea"/>
              </a:rPr>
              <a:t>肆、提升新北市原住民族女性勞動參與率與就業力</a:t>
            </a:r>
          </a:p>
          <a:p>
            <a:pPr lvl="0"/>
            <a:endParaRPr lang="zh-TW" altLang="en-US" sz="2500" b="1" dirty="0">
              <a:latin typeface="+mj-ea"/>
              <a:ea typeface="+mj-ea"/>
            </a:endParaRPr>
          </a:p>
          <a:p>
            <a:pPr lvl="0"/>
            <a:endParaRPr lang="zh-TW" altLang="en-US" sz="2500" b="1" dirty="0">
              <a:latin typeface="+mj-ea"/>
              <a:ea typeface="+mj-ea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D7FD8C3-87C0-4F7A-8AAD-F8ACD0A9FD7B}"/>
              </a:ext>
            </a:extLst>
          </p:cNvPr>
          <p:cNvSpPr txBox="1"/>
          <p:nvPr/>
        </p:nvSpPr>
        <p:spPr>
          <a:xfrm>
            <a:off x="888941" y="1762164"/>
            <a:ext cx="7776864" cy="496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法規保障 </a:t>
            </a:r>
            <a:r>
              <a:rPr lang="en-US" altLang="zh-TW" sz="20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---</a:t>
            </a:r>
            <a:r>
              <a:rPr lang="zh-TW" altLang="en-US" sz="20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原住民族基本法第</a:t>
            </a:r>
            <a:r>
              <a:rPr lang="en-US" altLang="zh-TW" sz="20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17</a:t>
            </a:r>
            <a:r>
              <a:rPr lang="zh-TW" altLang="en-US" sz="20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條</a:t>
            </a:r>
            <a:endParaRPr lang="zh-TW" altLang="en-US" sz="2000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FD7D0A0-34D9-45F3-8A3D-FB4CC17A41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9" y="2352916"/>
            <a:ext cx="9144000" cy="1846107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3E84A4E0-CBCF-467E-AD60-854E355348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5" y="4217757"/>
            <a:ext cx="9138855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8539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37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37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DA43A040-7ECA-4D10-AAC2-238FF6DD0D04}"/>
              </a:ext>
            </a:extLst>
          </p:cNvPr>
          <p:cNvSpPr txBox="1"/>
          <p:nvPr/>
        </p:nvSpPr>
        <p:spPr>
          <a:xfrm>
            <a:off x="971600" y="1052736"/>
            <a:ext cx="10572763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2500" b="1" dirty="0">
                <a:latin typeface="+mj-ea"/>
                <a:ea typeface="+mj-ea"/>
              </a:rPr>
              <a:t>肆、提升新北市原住民族女性勞動參與率與就業力</a:t>
            </a:r>
          </a:p>
          <a:p>
            <a:pPr lvl="0"/>
            <a:endParaRPr lang="zh-TW" altLang="en-US" sz="2500" b="1" dirty="0">
              <a:latin typeface="+mj-ea"/>
              <a:ea typeface="+mj-ea"/>
            </a:endParaRPr>
          </a:p>
          <a:p>
            <a:pPr lvl="0"/>
            <a:endParaRPr lang="zh-TW" altLang="en-US" sz="2500" b="1" dirty="0">
              <a:latin typeface="+mj-ea"/>
              <a:ea typeface="+mj-ea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D7FD8C3-87C0-4F7A-8AAD-F8ACD0A9FD7B}"/>
              </a:ext>
            </a:extLst>
          </p:cNvPr>
          <p:cNvSpPr txBox="1"/>
          <p:nvPr/>
        </p:nvSpPr>
        <p:spPr>
          <a:xfrm>
            <a:off x="888941" y="1762164"/>
            <a:ext cx="7776864" cy="945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法規保障 </a:t>
            </a:r>
            <a:r>
              <a:rPr lang="en-US" altLang="zh-TW" sz="20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---</a:t>
            </a:r>
            <a:r>
              <a:rPr lang="zh-TW" alt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新北市保障原住民族就業自治條例</a:t>
            </a:r>
            <a:endParaRPr lang="en-US" altLang="zh-TW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endParaRPr lang="zh-TW" altLang="en-US" sz="2000" dirty="0"/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12" y="2356579"/>
            <a:ext cx="6976076" cy="386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44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38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4576" y="664315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38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DA43A040-7ECA-4D10-AAC2-238FF6DD0D04}"/>
              </a:ext>
            </a:extLst>
          </p:cNvPr>
          <p:cNvSpPr txBox="1"/>
          <p:nvPr/>
        </p:nvSpPr>
        <p:spPr>
          <a:xfrm>
            <a:off x="971600" y="1052736"/>
            <a:ext cx="10572763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2500" b="1" dirty="0">
                <a:latin typeface="+mj-ea"/>
              </a:rPr>
              <a:t>伍</a:t>
            </a:r>
            <a:r>
              <a:rPr lang="zh-TW" altLang="en-US" sz="2500" b="1" dirty="0" smtClean="0">
                <a:latin typeface="+mj-ea"/>
              </a:rPr>
              <a:t>、</a:t>
            </a:r>
            <a:r>
              <a:rPr lang="zh-TW" altLang="zh-TW" sz="2500" b="1" dirty="0">
                <a:latin typeface="+mj-ea"/>
              </a:rPr>
              <a:t>111年</a:t>
            </a:r>
            <a:r>
              <a:rPr lang="zh-TW" altLang="zh-TW" sz="2500" b="1" dirty="0">
                <a:latin typeface="+mj-ea"/>
              </a:rPr>
              <a:t>本</a:t>
            </a:r>
            <a:r>
              <a:rPr lang="zh-TW" altLang="en-US" sz="2500" b="1" dirty="0">
                <a:latin typeface="+mj-ea"/>
              </a:rPr>
              <a:t>市原住民求職就業</a:t>
            </a:r>
            <a:r>
              <a:rPr lang="zh-TW" altLang="en-US" sz="2500" b="1" dirty="0" smtClean="0">
                <a:latin typeface="+mj-ea"/>
              </a:rPr>
              <a:t>情形</a:t>
            </a:r>
            <a:endParaRPr lang="zh-TW" altLang="en-US" sz="2500" b="1" dirty="0">
              <a:latin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25022" y="1721216"/>
            <a:ext cx="75074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0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求職</a:t>
            </a:r>
            <a:r>
              <a:rPr lang="zh-TW" altLang="en-US" sz="20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：總計</a:t>
            </a:r>
            <a:r>
              <a:rPr lang="zh-TW" altLang="zh-TW" sz="20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服務2,313</a:t>
            </a:r>
            <a:r>
              <a:rPr lang="zh-TW" altLang="en-US" sz="20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名</a:t>
            </a:r>
            <a:r>
              <a:rPr lang="zh-TW" altLang="zh-TW" sz="20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原住</a:t>
            </a:r>
            <a:r>
              <a:rPr lang="zh-TW" altLang="en-US" sz="20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民。</a:t>
            </a:r>
            <a:endParaRPr lang="en-US" altLang="zh-TW" sz="2000" dirty="0">
              <a:solidFill>
                <a:schemeClr val="tx2">
                  <a:lumMod val="50000"/>
                </a:schemeClr>
              </a:solidFill>
              <a:latin typeface="+mn-ea"/>
            </a:endParaRPr>
          </a:p>
          <a:p>
            <a:r>
              <a:rPr lang="en-US" altLang="zh-TW" sz="20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        </a:t>
            </a:r>
            <a:r>
              <a:rPr lang="zh-TW" altLang="zh-TW" sz="20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 (</a:t>
            </a:r>
            <a:r>
              <a:rPr lang="zh-TW" altLang="zh-TW" sz="20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男性860</a:t>
            </a:r>
            <a:r>
              <a:rPr lang="zh-TW" altLang="en-US" sz="20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名占</a:t>
            </a:r>
            <a:r>
              <a:rPr lang="zh-TW" altLang="zh-TW" sz="20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37%，女性</a:t>
            </a:r>
            <a:r>
              <a:rPr lang="zh-TW" altLang="zh-TW" sz="20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1</a:t>
            </a:r>
            <a:r>
              <a:rPr lang="en-US" altLang="zh-TW" sz="20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,</a:t>
            </a:r>
            <a:r>
              <a:rPr lang="zh-TW" altLang="zh-TW" sz="20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453</a:t>
            </a:r>
            <a:r>
              <a:rPr lang="zh-TW" altLang="en-US" sz="20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名占</a:t>
            </a:r>
            <a:r>
              <a:rPr lang="zh-TW" altLang="zh-TW" sz="20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63%) </a:t>
            </a:r>
            <a:endParaRPr lang="en-US" altLang="zh-TW" sz="2000" dirty="0" smtClean="0">
              <a:solidFill>
                <a:schemeClr val="tx2">
                  <a:lumMod val="50000"/>
                </a:schemeClr>
              </a:solidFill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0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就業</a:t>
            </a:r>
            <a:r>
              <a:rPr lang="zh-TW" altLang="en-US" sz="20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：總計</a:t>
            </a:r>
            <a:r>
              <a:rPr lang="zh-TW" altLang="zh-TW" sz="20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協助868</a:t>
            </a:r>
            <a:r>
              <a:rPr lang="zh-TW" altLang="en-US" sz="20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名</a:t>
            </a:r>
            <a:r>
              <a:rPr lang="zh-TW" altLang="zh-TW" sz="20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原住民</a:t>
            </a:r>
            <a:r>
              <a:rPr lang="zh-TW" altLang="en-US" sz="20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。</a:t>
            </a:r>
            <a:endParaRPr lang="en-US" altLang="zh-TW" sz="2000" dirty="0">
              <a:solidFill>
                <a:schemeClr val="tx2">
                  <a:lumMod val="50000"/>
                </a:schemeClr>
              </a:solidFill>
              <a:latin typeface="+mn-ea"/>
            </a:endParaRPr>
          </a:p>
          <a:p>
            <a:r>
              <a:rPr lang="en-US" altLang="zh-TW" sz="20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 </a:t>
            </a:r>
            <a:r>
              <a:rPr lang="en-US" altLang="zh-TW" sz="20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        </a:t>
            </a:r>
            <a:r>
              <a:rPr lang="zh-TW" altLang="zh-TW" sz="20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(</a:t>
            </a:r>
            <a:r>
              <a:rPr lang="zh-TW" altLang="zh-TW" sz="20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男性313</a:t>
            </a:r>
            <a:r>
              <a:rPr lang="zh-TW" altLang="en-US" sz="20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名占</a:t>
            </a:r>
            <a:r>
              <a:rPr lang="zh-TW" altLang="zh-TW" sz="20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36%，女性555</a:t>
            </a:r>
            <a:r>
              <a:rPr lang="zh-TW" altLang="en-US" sz="20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名占</a:t>
            </a:r>
            <a:r>
              <a:rPr lang="zh-TW" altLang="zh-TW" sz="20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64%)就業。</a:t>
            </a:r>
          </a:p>
        </p:txBody>
      </p:sp>
      <p:graphicFrame>
        <p:nvGraphicFramePr>
          <p:cNvPr id="11" name="圖表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6896011"/>
              </p:ext>
            </p:extLst>
          </p:nvPr>
        </p:nvGraphicFramePr>
        <p:xfrm>
          <a:off x="1835696" y="3458566"/>
          <a:ext cx="5112568" cy="3034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77920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39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39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1" name="內容預留位置 2"/>
          <p:cNvSpPr txBox="1">
            <a:spLocks/>
          </p:cNvSpPr>
          <p:nvPr/>
        </p:nvSpPr>
        <p:spPr>
          <a:xfrm>
            <a:off x="-108520" y="2348880"/>
            <a:ext cx="939097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76000"/>
              <a:buFont typeface="Wingdings 2" pitchFamily="18" charset="2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76000"/>
              <a:buFont typeface="Wingdings 2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76000"/>
              <a:buFont typeface="Wingdings 2" pitchFamily="18" charset="2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76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/>
            <a:r>
              <a:rPr lang="zh-TW" altLang="en-US" sz="7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粗黑體(P)" panose="020B0700000000000000" pitchFamily="34" charset="-120"/>
                <a:ea typeface="華康粗黑體(P)" panose="020B0700000000000000" pitchFamily="34" charset="-120"/>
              </a:rPr>
              <a:t>簡報完畢  </a:t>
            </a:r>
            <a:br>
              <a:rPr lang="zh-TW" altLang="en-US" sz="7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粗黑體(P)" panose="020B0700000000000000" pitchFamily="34" charset="-120"/>
                <a:ea typeface="華康粗黑體(P)" panose="020B0700000000000000" pitchFamily="34" charset="-120"/>
              </a:rPr>
            </a:br>
            <a:r>
              <a:rPr lang="zh-TW" altLang="en-US" sz="7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華康粗黑體(P)" panose="020B0700000000000000" pitchFamily="34" charset="-120"/>
                <a:ea typeface="華康粗黑體(P)" panose="020B0700000000000000" pitchFamily="34" charset="-120"/>
              </a:rPr>
              <a:t>感謝您的聆聽</a:t>
            </a:r>
          </a:p>
        </p:txBody>
      </p:sp>
    </p:spTree>
    <p:extLst>
      <p:ext uri="{BB962C8B-B14F-4D97-AF65-F5344CB8AC3E}">
        <p14:creationId xmlns:p14="http://schemas.microsoft.com/office/powerpoint/2010/main" val="3146883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4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12847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4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F1CA7CB1-A2C1-4379-9D7D-562C89ECFBE0}"/>
              </a:ext>
            </a:extLst>
          </p:cNvPr>
          <p:cNvSpPr txBox="1"/>
          <p:nvPr/>
        </p:nvSpPr>
        <p:spPr>
          <a:xfrm>
            <a:off x="1157826" y="551582"/>
            <a:ext cx="870055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3200" b="1" dirty="0">
                <a:latin typeface="+mj-ea"/>
                <a:ea typeface="+mj-ea"/>
              </a:rPr>
              <a:t>壹、</a:t>
            </a:r>
            <a:r>
              <a:rPr lang="en-US" altLang="en-US" sz="3200" b="1" dirty="0">
                <a:latin typeface="+mj-ea"/>
                <a:ea typeface="+mj-ea"/>
              </a:rPr>
              <a:t>CEDAW</a:t>
            </a:r>
            <a:r>
              <a:rPr lang="zh-TW" altLang="en-US" sz="3200" b="1" dirty="0">
                <a:latin typeface="+mj-ea"/>
                <a:ea typeface="+mj-ea"/>
              </a:rPr>
              <a:t>緣起與概念</a:t>
            </a:r>
            <a:r>
              <a:rPr lang="en-US" altLang="zh-TW" sz="3200" b="1" dirty="0">
                <a:latin typeface="+mj-ea"/>
                <a:ea typeface="+mj-ea"/>
              </a:rPr>
              <a:t>-</a:t>
            </a:r>
            <a:r>
              <a:rPr lang="zh-TW" altLang="en-US" sz="3200" b="1" dirty="0">
                <a:latin typeface="+mj-ea"/>
                <a:ea typeface="+mj-ea"/>
              </a:rPr>
              <a:t>背景</a:t>
            </a:r>
          </a:p>
          <a:p>
            <a:pPr lvl="0"/>
            <a:endParaRPr lang="en-US" altLang="zh-TW" sz="3200" b="1" dirty="0">
              <a:latin typeface="+mj-ea"/>
              <a:ea typeface="+mj-ea"/>
            </a:endParaRPr>
          </a:p>
        </p:txBody>
      </p:sp>
      <p:grpSp>
        <p:nvGrpSpPr>
          <p:cNvPr id="17" name="群組 16">
            <a:extLst>
              <a:ext uri="{FF2B5EF4-FFF2-40B4-BE49-F238E27FC236}">
                <a16:creationId xmlns:a16="http://schemas.microsoft.com/office/drawing/2014/main" id="{F8C9E888-EDD8-4B83-83AD-ABA76DD20784}"/>
              </a:ext>
            </a:extLst>
          </p:cNvPr>
          <p:cNvGrpSpPr/>
          <p:nvPr/>
        </p:nvGrpSpPr>
        <p:grpSpPr>
          <a:xfrm>
            <a:off x="154959" y="1256925"/>
            <a:ext cx="8920107" cy="4820034"/>
            <a:chOff x="1426468" y="2173995"/>
            <a:chExt cx="10081775" cy="4936999"/>
          </a:xfrm>
        </p:grpSpPr>
        <p:sp>
          <p:nvSpPr>
            <p:cNvPr id="19" name="文字方塊 18">
              <a:extLst>
                <a:ext uri="{FF2B5EF4-FFF2-40B4-BE49-F238E27FC236}">
                  <a16:creationId xmlns:a16="http://schemas.microsoft.com/office/drawing/2014/main" id="{D209614B-F756-4E98-98FB-472B8EB6692F}"/>
                </a:ext>
              </a:extLst>
            </p:cNvPr>
            <p:cNvSpPr txBox="1"/>
            <p:nvPr/>
          </p:nvSpPr>
          <p:spPr>
            <a:xfrm>
              <a:off x="4429486" y="2173995"/>
              <a:ext cx="2238085" cy="598965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TW" altLang="en-US" sz="1600" dirty="0"/>
                <a:t>為了促進世界各國和平共處。</a:t>
              </a:r>
              <a:endPara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sp>
          <p:nvSpPr>
            <p:cNvPr id="21" name="右大括弧 20">
              <a:extLst>
                <a:ext uri="{FF2B5EF4-FFF2-40B4-BE49-F238E27FC236}">
                  <a16:creationId xmlns:a16="http://schemas.microsoft.com/office/drawing/2014/main" id="{F345FD4C-98A9-4C77-A106-A321D14C04A8}"/>
                </a:ext>
              </a:extLst>
            </p:cNvPr>
            <p:cNvSpPr/>
            <p:nvPr/>
          </p:nvSpPr>
          <p:spPr>
            <a:xfrm>
              <a:off x="6684898" y="2351657"/>
              <a:ext cx="889461" cy="1647289"/>
            </a:xfrm>
            <a:prstGeom prst="rightBrac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22" name="右大括弧 21">
              <a:extLst>
                <a:ext uri="{FF2B5EF4-FFF2-40B4-BE49-F238E27FC236}">
                  <a16:creationId xmlns:a16="http://schemas.microsoft.com/office/drawing/2014/main" id="{D21CC15C-50D2-4821-BE95-600508059238}"/>
                </a:ext>
              </a:extLst>
            </p:cNvPr>
            <p:cNvSpPr/>
            <p:nvPr/>
          </p:nvSpPr>
          <p:spPr>
            <a:xfrm>
              <a:off x="6883839" y="4581583"/>
              <a:ext cx="889461" cy="2274769"/>
            </a:xfrm>
            <a:prstGeom prst="rightBrac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grpSp>
          <p:nvGrpSpPr>
            <p:cNvPr id="23" name="群組 22">
              <a:extLst>
                <a:ext uri="{FF2B5EF4-FFF2-40B4-BE49-F238E27FC236}">
                  <a16:creationId xmlns:a16="http://schemas.microsoft.com/office/drawing/2014/main" id="{6EF81BD3-0454-4BEB-9270-95CB35069BBA}"/>
                </a:ext>
              </a:extLst>
            </p:cNvPr>
            <p:cNvGrpSpPr/>
            <p:nvPr/>
          </p:nvGrpSpPr>
          <p:grpSpPr>
            <a:xfrm>
              <a:off x="1426468" y="2675889"/>
              <a:ext cx="10081775" cy="4435105"/>
              <a:chOff x="1426468" y="2675889"/>
              <a:chExt cx="10081775" cy="4435105"/>
            </a:xfrm>
          </p:grpSpPr>
          <p:cxnSp>
            <p:nvCxnSpPr>
              <p:cNvPr id="26" name="直線接點 25">
                <a:extLst>
                  <a:ext uri="{FF2B5EF4-FFF2-40B4-BE49-F238E27FC236}">
                    <a16:creationId xmlns:a16="http://schemas.microsoft.com/office/drawing/2014/main" id="{2ADAFAD8-0794-4C48-90E2-4770C582E37B}"/>
                  </a:ext>
                </a:extLst>
              </p:cNvPr>
              <p:cNvCxnSpPr/>
              <p:nvPr/>
            </p:nvCxnSpPr>
            <p:spPr>
              <a:xfrm>
                <a:off x="1429095" y="2878966"/>
                <a:ext cx="0" cy="210243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直線接點 26">
                <a:extLst>
                  <a:ext uri="{FF2B5EF4-FFF2-40B4-BE49-F238E27FC236}">
                    <a16:creationId xmlns:a16="http://schemas.microsoft.com/office/drawing/2014/main" id="{F2CF0AB5-5D83-4E1B-94F7-A96E8FF0D113}"/>
                  </a:ext>
                </a:extLst>
              </p:cNvPr>
              <p:cNvCxnSpPr/>
              <p:nvPr/>
            </p:nvCxnSpPr>
            <p:spPr>
              <a:xfrm>
                <a:off x="1439597" y="2878966"/>
                <a:ext cx="508576" cy="115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直線接點 27">
                <a:extLst>
                  <a:ext uri="{FF2B5EF4-FFF2-40B4-BE49-F238E27FC236}">
                    <a16:creationId xmlns:a16="http://schemas.microsoft.com/office/drawing/2014/main" id="{2856D086-8573-48F6-BF3C-D75974F78EA5}"/>
                  </a:ext>
                </a:extLst>
              </p:cNvPr>
              <p:cNvCxnSpPr/>
              <p:nvPr/>
            </p:nvCxnSpPr>
            <p:spPr>
              <a:xfrm>
                <a:off x="1426468" y="4986931"/>
                <a:ext cx="508576" cy="115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29" name="群組 28">
                <a:extLst>
                  <a:ext uri="{FF2B5EF4-FFF2-40B4-BE49-F238E27FC236}">
                    <a16:creationId xmlns:a16="http://schemas.microsoft.com/office/drawing/2014/main" id="{28C07192-1626-4FBF-9F4F-B47ACDF1DC96}"/>
                  </a:ext>
                </a:extLst>
              </p:cNvPr>
              <p:cNvGrpSpPr/>
              <p:nvPr/>
            </p:nvGrpSpPr>
            <p:grpSpPr>
              <a:xfrm>
                <a:off x="1680094" y="2675889"/>
                <a:ext cx="2226887" cy="556918"/>
                <a:chOff x="5371228" y="4553014"/>
                <a:chExt cx="3298630" cy="556918"/>
              </a:xfrm>
              <a:solidFill>
                <a:schemeClr val="accent5">
                  <a:lumMod val="40000"/>
                  <a:lumOff val="60000"/>
                </a:schemeClr>
              </a:solidFill>
            </p:grpSpPr>
            <p:sp>
              <p:nvSpPr>
                <p:cNvPr id="49" name="矩形 48">
                  <a:extLst>
                    <a:ext uri="{FF2B5EF4-FFF2-40B4-BE49-F238E27FC236}">
                      <a16:creationId xmlns:a16="http://schemas.microsoft.com/office/drawing/2014/main" id="{C4B9D705-7DBC-4493-B0F2-0EF77726D294}"/>
                    </a:ext>
                  </a:extLst>
                </p:cNvPr>
                <p:cNvSpPr/>
                <p:nvPr/>
              </p:nvSpPr>
              <p:spPr>
                <a:xfrm>
                  <a:off x="5371228" y="4553014"/>
                  <a:ext cx="3298630" cy="556918"/>
                </a:xfrm>
                <a:prstGeom prst="rect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50" name="文字方塊 49">
                  <a:extLst>
                    <a:ext uri="{FF2B5EF4-FFF2-40B4-BE49-F238E27FC236}">
                      <a16:creationId xmlns:a16="http://schemas.microsoft.com/office/drawing/2014/main" id="{5F607372-A2E5-4415-ACFC-603BDD490E57}"/>
                    </a:ext>
                  </a:extLst>
                </p:cNvPr>
                <p:cNvSpPr txBox="1"/>
                <p:nvPr/>
              </p:nvSpPr>
              <p:spPr>
                <a:xfrm>
                  <a:off x="5549738" y="4606342"/>
                  <a:ext cx="3093997" cy="346770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TW" altLang="en-US" sz="1600" dirty="0"/>
                    <a:t>二次世界大戰後</a:t>
                  </a:r>
                  <a:endParaRPr lang="zh-TW" altLang="en-US" sz="1400" dirty="0">
                    <a:latin typeface="標楷體" panose="03000509000000000000" pitchFamily="65" charset="-120"/>
                    <a:ea typeface="標楷體" panose="03000509000000000000" pitchFamily="65" charset="-120"/>
                  </a:endParaRPr>
                </a:p>
              </p:txBody>
            </p:sp>
          </p:grpSp>
          <p:grpSp>
            <p:nvGrpSpPr>
              <p:cNvPr id="30" name="群組 29">
                <a:extLst>
                  <a:ext uri="{FF2B5EF4-FFF2-40B4-BE49-F238E27FC236}">
                    <a16:creationId xmlns:a16="http://schemas.microsoft.com/office/drawing/2014/main" id="{AF8F3ED1-E1A1-418F-9BCB-79BB3DCA445E}"/>
                  </a:ext>
                </a:extLst>
              </p:cNvPr>
              <p:cNvGrpSpPr/>
              <p:nvPr/>
            </p:nvGrpSpPr>
            <p:grpSpPr>
              <a:xfrm>
                <a:off x="1703402" y="4678993"/>
                <a:ext cx="2295772" cy="615826"/>
                <a:chOff x="5381124" y="4510881"/>
                <a:chExt cx="3400667" cy="615826"/>
              </a:xfrm>
              <a:solidFill>
                <a:srgbClr val="FFC000"/>
              </a:solidFill>
            </p:grpSpPr>
            <p:sp>
              <p:nvSpPr>
                <p:cNvPr id="47" name="矩形 46">
                  <a:extLst>
                    <a:ext uri="{FF2B5EF4-FFF2-40B4-BE49-F238E27FC236}">
                      <a16:creationId xmlns:a16="http://schemas.microsoft.com/office/drawing/2014/main" id="{8E73BD4E-8217-4611-BDCC-9527EE10F40F}"/>
                    </a:ext>
                  </a:extLst>
                </p:cNvPr>
                <p:cNvSpPr/>
                <p:nvPr/>
              </p:nvSpPr>
              <p:spPr>
                <a:xfrm>
                  <a:off x="5381124" y="4510881"/>
                  <a:ext cx="3400667" cy="615826"/>
                </a:xfrm>
                <a:prstGeom prst="rect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TW" altLang="en-US" dirty="0"/>
                </a:p>
              </p:txBody>
            </p:sp>
            <p:sp>
              <p:nvSpPr>
                <p:cNvPr id="48" name="文字方塊 47">
                  <a:extLst>
                    <a:ext uri="{FF2B5EF4-FFF2-40B4-BE49-F238E27FC236}">
                      <a16:creationId xmlns:a16="http://schemas.microsoft.com/office/drawing/2014/main" id="{7CA167B9-A394-4353-9900-33E73687E9C9}"/>
                    </a:ext>
                  </a:extLst>
                </p:cNvPr>
                <p:cNvSpPr txBox="1"/>
                <p:nvPr/>
              </p:nvSpPr>
              <p:spPr>
                <a:xfrm>
                  <a:off x="5428371" y="4642423"/>
                  <a:ext cx="3314197" cy="315246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TW" sz="1400" dirty="0"/>
                    <a:t>CEDAW</a:t>
                  </a:r>
                  <a:endParaRPr lang="zh-TW" altLang="en-US" sz="1400" dirty="0">
                    <a:latin typeface="標楷體" panose="03000509000000000000" pitchFamily="65" charset="-120"/>
                    <a:ea typeface="標楷體" panose="03000509000000000000" pitchFamily="65" charset="-120"/>
                  </a:endParaRPr>
                </a:p>
              </p:txBody>
            </p:sp>
          </p:grpSp>
          <p:cxnSp>
            <p:nvCxnSpPr>
              <p:cNvPr id="31" name="直線接點 30">
                <a:extLst>
                  <a:ext uri="{FF2B5EF4-FFF2-40B4-BE49-F238E27FC236}">
                    <a16:creationId xmlns:a16="http://schemas.microsoft.com/office/drawing/2014/main" id="{2E7FA4AD-C4D2-43DB-A570-BE7FFB6862EE}"/>
                  </a:ext>
                </a:extLst>
              </p:cNvPr>
              <p:cNvCxnSpPr/>
              <p:nvPr/>
            </p:nvCxnSpPr>
            <p:spPr>
              <a:xfrm flipV="1">
                <a:off x="3915293" y="2682086"/>
                <a:ext cx="512567" cy="20837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直線接點 31">
                <a:extLst>
                  <a:ext uri="{FF2B5EF4-FFF2-40B4-BE49-F238E27FC236}">
                    <a16:creationId xmlns:a16="http://schemas.microsoft.com/office/drawing/2014/main" id="{3F40A3DE-5E2F-4344-98D2-722E96940E56}"/>
                  </a:ext>
                </a:extLst>
              </p:cNvPr>
              <p:cNvCxnSpPr/>
              <p:nvPr/>
            </p:nvCxnSpPr>
            <p:spPr>
              <a:xfrm>
                <a:off x="3906980" y="2888001"/>
                <a:ext cx="550356" cy="85299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5" name="文字方塊 34">
                <a:extLst>
                  <a:ext uri="{FF2B5EF4-FFF2-40B4-BE49-F238E27FC236}">
                    <a16:creationId xmlns:a16="http://schemas.microsoft.com/office/drawing/2014/main" id="{75474FF5-E995-46F3-AB6B-5CA24F671AF6}"/>
                  </a:ext>
                </a:extLst>
              </p:cNvPr>
              <p:cNvSpPr txBox="1"/>
              <p:nvPr/>
            </p:nvSpPr>
            <p:spPr>
              <a:xfrm>
                <a:off x="4436260" y="3080170"/>
                <a:ext cx="2482855" cy="97726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1948</a:t>
                </a:r>
                <a:r>
                  <a:rPr lang="zh-TW" altLang="en-US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年</a:t>
                </a:r>
                <a:r>
                  <a:rPr lang="zh-TW" altLang="en-US" sz="1400" dirty="0"/>
                  <a:t>聯合國主席愛蓮 娜 </a:t>
                </a:r>
                <a:r>
                  <a:rPr lang="en-US" altLang="zh-TW" sz="1400" dirty="0"/>
                  <a:t>‧ </a:t>
                </a:r>
                <a:r>
                  <a:rPr lang="zh-TW" altLang="en-US" sz="1400" dirty="0"/>
                  <a:t>羅斯福 </a:t>
                </a:r>
                <a:r>
                  <a:rPr lang="en-US" altLang="zh-TW" sz="1400" dirty="0"/>
                  <a:t>(Anna Eleanor Roosevelt) </a:t>
                </a:r>
                <a:r>
                  <a:rPr lang="zh-TW" altLang="en-US" sz="1400" dirty="0"/>
                  <a:t>倡導起草</a:t>
                </a:r>
                <a:r>
                  <a:rPr lang="en-US" altLang="zh-TW" sz="1400" dirty="0"/>
                  <a:t>《</a:t>
                </a:r>
                <a:r>
                  <a:rPr lang="zh-TW" altLang="en-US" sz="1400" dirty="0"/>
                  <a:t>世界人權宣言</a:t>
                </a:r>
                <a:r>
                  <a:rPr lang="en-US" altLang="zh-TW" sz="1400" dirty="0"/>
                  <a:t>》</a:t>
                </a:r>
                <a:r>
                  <a:rPr lang="zh-TW" altLang="en-US" sz="1400" dirty="0"/>
                  <a:t>。</a:t>
                </a:r>
                <a:endParaRPr lang="zh-TW" altLang="en-US" sz="14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cxnSp>
            <p:nvCxnSpPr>
              <p:cNvPr id="36" name="直線接點 35">
                <a:extLst>
                  <a:ext uri="{FF2B5EF4-FFF2-40B4-BE49-F238E27FC236}">
                    <a16:creationId xmlns:a16="http://schemas.microsoft.com/office/drawing/2014/main" id="{BD41BB47-C6AE-4AEE-B1A9-153FAE3A09DE}"/>
                  </a:ext>
                </a:extLst>
              </p:cNvPr>
              <p:cNvCxnSpPr>
                <a:cxnSpLocks/>
                <a:stCxn id="47" idx="3"/>
              </p:cNvCxnSpPr>
              <p:nvPr/>
            </p:nvCxnSpPr>
            <p:spPr>
              <a:xfrm flipV="1">
                <a:off x="3999174" y="4829284"/>
                <a:ext cx="437086" cy="15762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" name="直線接點 38">
                <a:extLst>
                  <a:ext uri="{FF2B5EF4-FFF2-40B4-BE49-F238E27FC236}">
                    <a16:creationId xmlns:a16="http://schemas.microsoft.com/office/drawing/2014/main" id="{D049CE9D-06D0-4EC9-8D8F-2B6D1794F7F2}"/>
                  </a:ext>
                </a:extLst>
              </p:cNvPr>
              <p:cNvCxnSpPr>
                <a:cxnSpLocks/>
                <a:stCxn id="47" idx="3"/>
              </p:cNvCxnSpPr>
              <p:nvPr/>
            </p:nvCxnSpPr>
            <p:spPr>
              <a:xfrm>
                <a:off x="3999174" y="4986906"/>
                <a:ext cx="551365" cy="1847923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2" name="文字方塊 41">
                <a:extLst>
                  <a:ext uri="{FF2B5EF4-FFF2-40B4-BE49-F238E27FC236}">
                    <a16:creationId xmlns:a16="http://schemas.microsoft.com/office/drawing/2014/main" id="{E17C8B29-CF77-4E49-935F-A6323B8FA7A1}"/>
                  </a:ext>
                </a:extLst>
              </p:cNvPr>
              <p:cNvSpPr txBox="1"/>
              <p:nvPr/>
            </p:nvSpPr>
            <p:spPr>
              <a:xfrm>
                <a:off x="4506164" y="6354405"/>
                <a:ext cx="2482855" cy="756589"/>
              </a:xfrm>
              <a:prstGeom prst="rect">
                <a:avLst/>
              </a:prstGeom>
              <a:solidFill>
                <a:srgbClr val="FFC000"/>
              </a:solidFill>
              <a:ln w="28575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TW" altLang="en-US" sz="1400" dirty="0"/>
                  <a:t>聯合國五大人權公約之一，亦是各個人權公約中唯一以婦女人權為主體的公約。</a:t>
                </a:r>
                <a:endParaRPr lang="zh-TW" altLang="en-US" sz="14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E6C22240-36E4-4FE0-BE76-519A40948342}"/>
                  </a:ext>
                </a:extLst>
              </p:cNvPr>
              <p:cNvSpPr/>
              <p:nvPr/>
            </p:nvSpPr>
            <p:spPr>
              <a:xfrm>
                <a:off x="7584635" y="4223487"/>
                <a:ext cx="3923608" cy="2887507"/>
              </a:xfrm>
              <a:prstGeom prst="rect">
                <a:avLst/>
              </a:prstGeom>
              <a:solidFill>
                <a:srgbClr val="FFC000"/>
              </a:solidFill>
              <a:ln w="28575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TW" altLang="en-US"/>
              </a:p>
            </p:txBody>
          </p:sp>
          <p:sp>
            <p:nvSpPr>
              <p:cNvPr id="45" name="文字方塊 44">
                <a:extLst>
                  <a:ext uri="{FF2B5EF4-FFF2-40B4-BE49-F238E27FC236}">
                    <a16:creationId xmlns:a16="http://schemas.microsoft.com/office/drawing/2014/main" id="{E23E38F8-D379-4C41-BA02-8D6264A8392F}"/>
                  </a:ext>
                </a:extLst>
              </p:cNvPr>
              <p:cNvSpPr txBox="1"/>
              <p:nvPr/>
            </p:nvSpPr>
            <p:spPr>
              <a:xfrm>
                <a:off x="7602501" y="2999251"/>
                <a:ext cx="3294951" cy="315246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TW" altLang="en-US" sz="1400" dirty="0"/>
                  <a:t>其中也包含婦女相關權益的倡議。</a:t>
                </a:r>
                <a:endParaRPr lang="zh-TW" altLang="en-US" sz="14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46" name="文字方塊 45">
                <a:extLst>
                  <a:ext uri="{FF2B5EF4-FFF2-40B4-BE49-F238E27FC236}">
                    <a16:creationId xmlns:a16="http://schemas.microsoft.com/office/drawing/2014/main" id="{56D2D322-66BD-438A-9828-DA7972612EC7}"/>
                  </a:ext>
                </a:extLst>
              </p:cNvPr>
              <p:cNvSpPr txBox="1"/>
              <p:nvPr/>
            </p:nvSpPr>
            <p:spPr>
              <a:xfrm>
                <a:off x="7678304" y="4311340"/>
                <a:ext cx="3786346" cy="2742632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TW" altLang="en-US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我國雖未成功締約，惟為符合公約有關人權保障之相關規定，並提升我國性</a:t>
                </a:r>
              </a:p>
              <a:p>
                <a:r>
                  <a:rPr lang="zh-TW" altLang="en-US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別人權標準，於 </a:t>
                </a:r>
                <a:r>
                  <a:rPr lang="en-US" altLang="zh-TW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2011 </a:t>
                </a:r>
                <a:r>
                  <a:rPr lang="zh-TW" altLang="en-US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年 </a:t>
                </a:r>
                <a:r>
                  <a:rPr lang="en-US" altLang="zh-TW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5 </a:t>
                </a:r>
                <a:r>
                  <a:rPr lang="zh-TW" altLang="en-US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月 </a:t>
                </a:r>
                <a:r>
                  <a:rPr lang="en-US" altLang="zh-TW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20 </a:t>
                </a:r>
                <a:r>
                  <a:rPr lang="zh-TW" altLang="en-US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日三讀通過「消除對婦女一切形式歧視</a:t>
                </a:r>
              </a:p>
              <a:p>
                <a:r>
                  <a:rPr lang="zh-TW" altLang="en-US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公約施行法」，總統於 </a:t>
                </a:r>
                <a:r>
                  <a:rPr lang="en-US" altLang="zh-TW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6 </a:t>
                </a:r>
                <a:r>
                  <a:rPr lang="zh-TW" altLang="en-US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月 </a:t>
                </a:r>
                <a:r>
                  <a:rPr lang="en-US" altLang="zh-TW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8 </a:t>
                </a:r>
                <a:r>
                  <a:rPr lang="zh-TW" altLang="en-US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日公布，並自 </a:t>
                </a:r>
                <a:r>
                  <a:rPr lang="en-US" altLang="zh-TW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2012 </a:t>
                </a:r>
                <a:r>
                  <a:rPr lang="zh-TW" altLang="en-US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年 </a:t>
                </a:r>
                <a:r>
                  <a:rPr lang="en-US" altLang="zh-TW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1 </a:t>
                </a:r>
                <a:r>
                  <a:rPr lang="zh-TW" altLang="en-US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月 </a:t>
                </a:r>
                <a:r>
                  <a:rPr lang="en-US" altLang="zh-TW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1 </a:t>
                </a:r>
                <a:r>
                  <a:rPr lang="zh-TW" altLang="en-US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日起正式施行，使</a:t>
                </a:r>
                <a:r>
                  <a:rPr lang="en-US" altLang="zh-TW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CEDAW </a:t>
                </a:r>
                <a:r>
                  <a:rPr lang="zh-TW" altLang="en-US" sz="1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國內法化，藉此約束政府機關須採取立法或行政措施，以積極推展、落實性別平權</a:t>
                </a:r>
                <a:r>
                  <a:rPr lang="zh-TW" altLang="en-US" sz="1400" dirty="0">
                    <a:latin typeface="標楷體" panose="03000509000000000000" pitchFamily="65" charset="-120"/>
                  </a:rPr>
                  <a:t>。又於 </a:t>
                </a:r>
                <a:r>
                  <a:rPr lang="en-US" altLang="zh-TW" sz="1400" dirty="0">
                    <a:latin typeface="標楷體" panose="03000509000000000000" pitchFamily="65" charset="-120"/>
                  </a:rPr>
                  <a:t>2014 </a:t>
                </a:r>
                <a:r>
                  <a:rPr lang="zh-TW" altLang="en-US" sz="1400" dirty="0">
                    <a:latin typeface="標楷體" panose="03000509000000000000" pitchFamily="65" charset="-120"/>
                  </a:rPr>
                  <a:t>年 </a:t>
                </a:r>
                <a:r>
                  <a:rPr lang="en-US" altLang="zh-TW" sz="1400" dirty="0">
                    <a:latin typeface="標楷體" panose="03000509000000000000" pitchFamily="65" charset="-120"/>
                  </a:rPr>
                  <a:t>6 </a:t>
                </a:r>
                <a:r>
                  <a:rPr lang="zh-TW" altLang="en-US" sz="1400" dirty="0">
                    <a:latin typeface="標楷體" panose="03000509000000000000" pitchFamily="65" charset="-120"/>
                  </a:rPr>
                  <a:t>月完成第二次國家審查會議。也因為 </a:t>
                </a:r>
                <a:r>
                  <a:rPr lang="en-US" altLang="zh-TW" sz="1400" dirty="0">
                    <a:latin typeface="標楷體" panose="03000509000000000000" pitchFamily="65" charset="-120"/>
                  </a:rPr>
                  <a:t>CEDAW </a:t>
                </a:r>
                <a:r>
                  <a:rPr lang="zh-TW" altLang="en-US" sz="1400" dirty="0">
                    <a:latin typeface="標楷體" panose="03000509000000000000" pitchFamily="65" charset="-120"/>
                  </a:rPr>
                  <a:t>公約國內法化，我們得以透過 </a:t>
                </a:r>
                <a:r>
                  <a:rPr lang="en-US" altLang="zh-TW" sz="1400" dirty="0">
                    <a:latin typeface="標楷體" panose="03000509000000000000" pitchFamily="65" charset="-120"/>
                  </a:rPr>
                  <a:t>CEDAW </a:t>
                </a:r>
                <a:r>
                  <a:rPr lang="zh-TW" altLang="en-US" sz="1400" dirty="0">
                    <a:latin typeface="標楷體" panose="03000509000000000000" pitchFamily="65" charset="-120"/>
                  </a:rPr>
                  <a:t>公約來檢視我們的婦女政策。</a:t>
                </a:r>
                <a:endParaRPr lang="zh-TW" altLang="en-US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p:grpSp>
      </p:grpSp>
      <p:pic>
        <p:nvPicPr>
          <p:cNvPr id="51" name="圖片 50">
            <a:extLst>
              <a:ext uri="{FF2B5EF4-FFF2-40B4-BE49-F238E27FC236}">
                <a16:creationId xmlns:a16="http://schemas.microsoft.com/office/drawing/2014/main" id="{F749DD43-497D-444D-ACC9-DCC3E59B1A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053" y="4861100"/>
            <a:ext cx="1968751" cy="13091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5" name="Picture 4" descr="CEDAW by Neil Cassar">
            <a:extLst>
              <a:ext uri="{FF2B5EF4-FFF2-40B4-BE49-F238E27FC236}">
                <a16:creationId xmlns:a16="http://schemas.microsoft.com/office/drawing/2014/main" id="{56D67BE1-0551-49DC-B8F7-9D81BED4A4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3109">
            <a:off x="407427" y="4872232"/>
            <a:ext cx="1953306" cy="1220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文字方塊 51">
            <a:extLst>
              <a:ext uri="{FF2B5EF4-FFF2-40B4-BE49-F238E27FC236}">
                <a16:creationId xmlns:a16="http://schemas.microsoft.com/office/drawing/2014/main" id="{8013244B-822F-4470-97D5-C74BBF0D78CD}"/>
              </a:ext>
            </a:extLst>
          </p:cNvPr>
          <p:cNvSpPr txBox="1"/>
          <p:nvPr/>
        </p:nvSpPr>
        <p:spPr>
          <a:xfrm>
            <a:off x="2836596" y="3429003"/>
            <a:ext cx="2455484" cy="954107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1400" dirty="0"/>
              <a:t>於 </a:t>
            </a:r>
            <a:r>
              <a:rPr lang="en-US" altLang="zh-TW" sz="1400" dirty="0"/>
              <a:t>1979 </a:t>
            </a:r>
            <a:r>
              <a:rPr lang="zh-TW" altLang="en-US" sz="1400" dirty="0"/>
              <a:t>年聯合國大會通過， 並於 </a:t>
            </a:r>
            <a:r>
              <a:rPr lang="en-US" altLang="zh-TW" sz="1400" dirty="0"/>
              <a:t>1981 </a:t>
            </a:r>
            <a:r>
              <a:rPr lang="zh-TW" altLang="en-US" sz="1400" dirty="0"/>
              <a:t>年正式生效，地位相當於國際婦女憲章。</a:t>
            </a:r>
            <a:endParaRPr lang="zh-TW" altLang="en-US" sz="1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sz="1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64814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5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5</a:t>
            </a:fld>
            <a:endParaRPr lang="zh-TW" altLang="en-US">
              <a:solidFill>
                <a:schemeClr val="tx1"/>
              </a:solidFill>
            </a:endParaRPr>
          </a:p>
        </p:txBody>
      </p:sp>
      <p:graphicFrame>
        <p:nvGraphicFramePr>
          <p:cNvPr id="9" name="內容版面配置區 5">
            <a:extLst>
              <a:ext uri="{FF2B5EF4-FFF2-40B4-BE49-F238E27FC236}">
                <a16:creationId xmlns:a16="http://schemas.microsoft.com/office/drawing/2014/main" id="{B3349303-504D-4A0D-8FAC-1F379DA7D16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9968669"/>
              </p:ext>
            </p:extLst>
          </p:nvPr>
        </p:nvGraphicFramePr>
        <p:xfrm>
          <a:off x="-133672" y="1113356"/>
          <a:ext cx="9141058" cy="52429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文字方塊 9">
            <a:extLst>
              <a:ext uri="{FF2B5EF4-FFF2-40B4-BE49-F238E27FC236}">
                <a16:creationId xmlns:a16="http://schemas.microsoft.com/office/drawing/2014/main" id="{F1CA7CB1-A2C1-4379-9D7D-562C89ECFBE0}"/>
              </a:ext>
            </a:extLst>
          </p:cNvPr>
          <p:cNvSpPr txBox="1"/>
          <p:nvPr/>
        </p:nvSpPr>
        <p:spPr>
          <a:xfrm>
            <a:off x="1157826" y="551582"/>
            <a:ext cx="870055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3200" b="1" dirty="0">
                <a:latin typeface="+mj-ea"/>
                <a:ea typeface="+mj-ea"/>
              </a:rPr>
              <a:t>壹、</a:t>
            </a:r>
            <a:r>
              <a:rPr lang="en-US" altLang="en-US" sz="3200" b="1" dirty="0">
                <a:latin typeface="+mj-ea"/>
                <a:ea typeface="+mj-ea"/>
              </a:rPr>
              <a:t>CEDAW</a:t>
            </a:r>
            <a:r>
              <a:rPr lang="zh-TW" altLang="en-US" sz="3200" b="1" dirty="0">
                <a:latin typeface="+mj-ea"/>
                <a:ea typeface="+mj-ea"/>
              </a:rPr>
              <a:t>緣起與概念</a:t>
            </a:r>
            <a:r>
              <a:rPr lang="en-US" altLang="zh-TW" sz="3200" b="1" dirty="0">
                <a:latin typeface="+mj-ea"/>
                <a:ea typeface="+mj-ea"/>
              </a:rPr>
              <a:t>-</a:t>
            </a:r>
            <a:r>
              <a:rPr lang="zh-TW" altLang="en-US" sz="3200" b="1" dirty="0">
                <a:latin typeface="+mj-ea"/>
                <a:ea typeface="+mj-ea"/>
              </a:rPr>
              <a:t>立約旨意</a:t>
            </a:r>
          </a:p>
          <a:p>
            <a:pPr lvl="0"/>
            <a:endParaRPr lang="en-US" altLang="zh-TW" sz="32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110412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6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55571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6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AA9CD066-1039-4A18-A057-2C6E87C3E760}"/>
              </a:ext>
            </a:extLst>
          </p:cNvPr>
          <p:cNvSpPr/>
          <p:nvPr/>
        </p:nvSpPr>
        <p:spPr>
          <a:xfrm>
            <a:off x="1169536" y="3307953"/>
            <a:ext cx="1440000" cy="36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85DAF9CB-9F4C-4A53-BC8A-22C50307DF43}"/>
              </a:ext>
            </a:extLst>
          </p:cNvPr>
          <p:cNvSpPr/>
          <p:nvPr/>
        </p:nvSpPr>
        <p:spPr>
          <a:xfrm>
            <a:off x="2610261" y="3307953"/>
            <a:ext cx="1440000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187DEEF4-515A-4D77-A352-BE2C0208F7D0}"/>
              </a:ext>
            </a:extLst>
          </p:cNvPr>
          <p:cNvSpPr/>
          <p:nvPr/>
        </p:nvSpPr>
        <p:spPr>
          <a:xfrm>
            <a:off x="4050986" y="3307953"/>
            <a:ext cx="1440000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6B84EE39-028B-4439-9EF7-F20CC416AC20}"/>
              </a:ext>
            </a:extLst>
          </p:cNvPr>
          <p:cNvSpPr/>
          <p:nvPr/>
        </p:nvSpPr>
        <p:spPr>
          <a:xfrm>
            <a:off x="5491711" y="3307953"/>
            <a:ext cx="1440000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5A92168F-8F0C-4215-B6DB-6D96DACF31D3}"/>
              </a:ext>
            </a:extLst>
          </p:cNvPr>
          <p:cNvSpPr/>
          <p:nvPr/>
        </p:nvSpPr>
        <p:spPr>
          <a:xfrm>
            <a:off x="6932435" y="3307953"/>
            <a:ext cx="1731241" cy="360000"/>
          </a:xfrm>
          <a:prstGeom prst="rect">
            <a:avLst/>
          </a:prstGeom>
          <a:solidFill>
            <a:srgbClr val="E98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ound Same Side Corner Rectangle 39">
            <a:extLst>
              <a:ext uri="{FF2B5EF4-FFF2-40B4-BE49-F238E27FC236}">
                <a16:creationId xmlns:a16="http://schemas.microsoft.com/office/drawing/2014/main" id="{52BBDDC0-E245-43FA-94B3-F350C35BE3B0}"/>
              </a:ext>
            </a:extLst>
          </p:cNvPr>
          <p:cNvSpPr/>
          <p:nvPr/>
        </p:nvSpPr>
        <p:spPr>
          <a:xfrm rot="18900000">
            <a:off x="7865252" y="2995783"/>
            <a:ext cx="923370" cy="923370"/>
          </a:xfrm>
          <a:custGeom>
            <a:avLst/>
            <a:gdLst/>
            <a:ahLst/>
            <a:cxnLst/>
            <a:rect l="l" t="t" r="r" b="b"/>
            <a:pathLst>
              <a:path w="923370" h="923370">
                <a:moveTo>
                  <a:pt x="870649" y="52721"/>
                </a:moveTo>
                <a:cubicBezTo>
                  <a:pt x="903223" y="85294"/>
                  <a:pt x="923370" y="130294"/>
                  <a:pt x="923370" y="180000"/>
                </a:cubicBezTo>
                <a:lnTo>
                  <a:pt x="923370" y="914399"/>
                </a:lnTo>
                <a:lnTo>
                  <a:pt x="914399" y="914399"/>
                </a:lnTo>
                <a:lnTo>
                  <a:pt x="914399" y="923370"/>
                </a:lnTo>
                <a:lnTo>
                  <a:pt x="180000" y="923370"/>
                </a:lnTo>
                <a:cubicBezTo>
                  <a:pt x="80589" y="923370"/>
                  <a:pt x="0" y="842781"/>
                  <a:pt x="0" y="743370"/>
                </a:cubicBezTo>
                <a:cubicBezTo>
                  <a:pt x="0" y="643959"/>
                  <a:pt x="80589" y="563370"/>
                  <a:pt x="179999" y="563370"/>
                </a:cubicBezTo>
                <a:lnTo>
                  <a:pt x="563370" y="563370"/>
                </a:lnTo>
                <a:lnTo>
                  <a:pt x="563370" y="180000"/>
                </a:lnTo>
                <a:cubicBezTo>
                  <a:pt x="563370" y="80589"/>
                  <a:pt x="643959" y="0"/>
                  <a:pt x="743370" y="0"/>
                </a:cubicBezTo>
                <a:cubicBezTo>
                  <a:pt x="793076" y="0"/>
                  <a:pt x="838076" y="20147"/>
                  <a:pt x="870649" y="5272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Oval 8">
            <a:extLst>
              <a:ext uri="{FF2B5EF4-FFF2-40B4-BE49-F238E27FC236}">
                <a16:creationId xmlns:a16="http://schemas.microsoft.com/office/drawing/2014/main" id="{02C3ED27-2A6F-4D54-AD91-504311C8811D}"/>
              </a:ext>
            </a:extLst>
          </p:cNvPr>
          <p:cNvSpPr/>
          <p:nvPr/>
        </p:nvSpPr>
        <p:spPr>
          <a:xfrm>
            <a:off x="2339752" y="3212976"/>
            <a:ext cx="540000" cy="540000"/>
          </a:xfrm>
          <a:prstGeom prst="ellipse">
            <a:avLst/>
          </a:pr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Oval 9">
            <a:extLst>
              <a:ext uri="{FF2B5EF4-FFF2-40B4-BE49-F238E27FC236}">
                <a16:creationId xmlns:a16="http://schemas.microsoft.com/office/drawing/2014/main" id="{C6AA6B3D-703D-4A7F-A76E-0E367BAF36A8}"/>
              </a:ext>
            </a:extLst>
          </p:cNvPr>
          <p:cNvSpPr/>
          <p:nvPr/>
        </p:nvSpPr>
        <p:spPr>
          <a:xfrm>
            <a:off x="2429536" y="3294641"/>
            <a:ext cx="360000" cy="360000"/>
          </a:xfrm>
          <a:prstGeom prst="ellipse">
            <a:avLst/>
          </a:prstGeom>
          <a:solidFill>
            <a:schemeClr val="accent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Oval 10">
            <a:extLst>
              <a:ext uri="{FF2B5EF4-FFF2-40B4-BE49-F238E27FC236}">
                <a16:creationId xmlns:a16="http://schemas.microsoft.com/office/drawing/2014/main" id="{5E210554-1E5D-4D05-BC51-84FB216CB7DD}"/>
              </a:ext>
            </a:extLst>
          </p:cNvPr>
          <p:cNvSpPr/>
          <p:nvPr/>
        </p:nvSpPr>
        <p:spPr>
          <a:xfrm>
            <a:off x="3796197" y="3217765"/>
            <a:ext cx="540000" cy="540000"/>
          </a:xfrm>
          <a:prstGeom prst="ellipse">
            <a:avLst/>
          </a:pr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Oval 11">
            <a:extLst>
              <a:ext uri="{FF2B5EF4-FFF2-40B4-BE49-F238E27FC236}">
                <a16:creationId xmlns:a16="http://schemas.microsoft.com/office/drawing/2014/main" id="{BB0990C0-AEDC-4CB7-A6AE-FDCB12EBDED4}"/>
              </a:ext>
            </a:extLst>
          </p:cNvPr>
          <p:cNvSpPr/>
          <p:nvPr/>
        </p:nvSpPr>
        <p:spPr>
          <a:xfrm>
            <a:off x="3870261" y="3300340"/>
            <a:ext cx="360000" cy="360000"/>
          </a:xfrm>
          <a:prstGeom prst="ellipse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Oval 12">
            <a:extLst>
              <a:ext uri="{FF2B5EF4-FFF2-40B4-BE49-F238E27FC236}">
                <a16:creationId xmlns:a16="http://schemas.microsoft.com/office/drawing/2014/main" id="{9E30D1E8-3C5C-468E-9B1D-3A921E84E360}"/>
              </a:ext>
            </a:extLst>
          </p:cNvPr>
          <p:cNvSpPr/>
          <p:nvPr/>
        </p:nvSpPr>
        <p:spPr>
          <a:xfrm>
            <a:off x="5220072" y="3212976"/>
            <a:ext cx="540000" cy="540000"/>
          </a:xfrm>
          <a:prstGeom prst="ellipse">
            <a:avLst/>
          </a:pr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Oval 13">
            <a:extLst>
              <a:ext uri="{FF2B5EF4-FFF2-40B4-BE49-F238E27FC236}">
                <a16:creationId xmlns:a16="http://schemas.microsoft.com/office/drawing/2014/main" id="{03E2E93C-DDA7-4809-A8D6-9826BC7BE22F}"/>
              </a:ext>
            </a:extLst>
          </p:cNvPr>
          <p:cNvSpPr/>
          <p:nvPr/>
        </p:nvSpPr>
        <p:spPr>
          <a:xfrm>
            <a:off x="5310986" y="3306039"/>
            <a:ext cx="360000" cy="360000"/>
          </a:xfrm>
          <a:prstGeom prst="ellipse">
            <a:avLst/>
          </a:prstGeom>
          <a:solidFill>
            <a:schemeClr val="accent3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Oval 14">
            <a:extLst>
              <a:ext uri="{FF2B5EF4-FFF2-40B4-BE49-F238E27FC236}">
                <a16:creationId xmlns:a16="http://schemas.microsoft.com/office/drawing/2014/main" id="{FEF6455A-2478-4206-AB29-E7A69077C7CE}"/>
              </a:ext>
            </a:extLst>
          </p:cNvPr>
          <p:cNvSpPr/>
          <p:nvPr/>
        </p:nvSpPr>
        <p:spPr>
          <a:xfrm>
            <a:off x="6660232" y="3212976"/>
            <a:ext cx="540000" cy="540000"/>
          </a:xfrm>
          <a:prstGeom prst="ellipse">
            <a:avLst/>
          </a:pr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Oval 15">
            <a:extLst>
              <a:ext uri="{FF2B5EF4-FFF2-40B4-BE49-F238E27FC236}">
                <a16:creationId xmlns:a16="http://schemas.microsoft.com/office/drawing/2014/main" id="{DF10A7A1-4C20-4269-9DE6-24D0A0DED29F}"/>
              </a:ext>
            </a:extLst>
          </p:cNvPr>
          <p:cNvSpPr/>
          <p:nvPr/>
        </p:nvSpPr>
        <p:spPr>
          <a:xfrm>
            <a:off x="6751711" y="3311738"/>
            <a:ext cx="360000" cy="360000"/>
          </a:xfrm>
          <a:prstGeom prst="ellipse">
            <a:avLst/>
          </a:prstGeom>
          <a:solidFill>
            <a:srgbClr val="E98FD8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Oval 16">
            <a:extLst>
              <a:ext uri="{FF2B5EF4-FFF2-40B4-BE49-F238E27FC236}">
                <a16:creationId xmlns:a16="http://schemas.microsoft.com/office/drawing/2014/main" id="{6DD240B3-8CDD-4309-BA2F-02511AE0E441}"/>
              </a:ext>
            </a:extLst>
          </p:cNvPr>
          <p:cNvSpPr/>
          <p:nvPr/>
        </p:nvSpPr>
        <p:spPr>
          <a:xfrm>
            <a:off x="906961" y="3217765"/>
            <a:ext cx="540000" cy="540000"/>
          </a:xfrm>
          <a:prstGeom prst="ellipse">
            <a:avLst/>
          </a:pr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Oval 17">
            <a:extLst>
              <a:ext uri="{FF2B5EF4-FFF2-40B4-BE49-F238E27FC236}">
                <a16:creationId xmlns:a16="http://schemas.microsoft.com/office/drawing/2014/main" id="{32733213-351B-4F11-A9D0-0A4B90D705B5}"/>
              </a:ext>
            </a:extLst>
          </p:cNvPr>
          <p:cNvSpPr/>
          <p:nvPr/>
        </p:nvSpPr>
        <p:spPr>
          <a:xfrm>
            <a:off x="989536" y="3300340"/>
            <a:ext cx="360000" cy="360000"/>
          </a:xfrm>
          <a:prstGeom prst="ellipse">
            <a:avLst/>
          </a:prstGeom>
          <a:solidFill>
            <a:schemeClr val="accent6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6" name="Group 23">
            <a:extLst>
              <a:ext uri="{FF2B5EF4-FFF2-40B4-BE49-F238E27FC236}">
                <a16:creationId xmlns:a16="http://schemas.microsoft.com/office/drawing/2014/main" id="{24335BCF-7F51-453A-9F92-57E05A28551A}"/>
              </a:ext>
            </a:extLst>
          </p:cNvPr>
          <p:cNvGrpSpPr/>
          <p:nvPr/>
        </p:nvGrpSpPr>
        <p:grpSpPr>
          <a:xfrm>
            <a:off x="132844" y="3845848"/>
            <a:ext cx="2088233" cy="2039792"/>
            <a:chOff x="3005457" y="1745841"/>
            <a:chExt cx="1851413" cy="2039792"/>
          </a:xfrm>
        </p:grpSpPr>
        <p:sp>
          <p:nvSpPr>
            <p:cNvPr id="27" name="TextBox 24">
              <a:extLst>
                <a:ext uri="{FF2B5EF4-FFF2-40B4-BE49-F238E27FC236}">
                  <a16:creationId xmlns:a16="http://schemas.microsoft.com/office/drawing/2014/main" id="{8CE2F441-C245-4537-9684-ECE1B02AEFA2}"/>
                </a:ext>
              </a:extLst>
            </p:cNvPr>
            <p:cNvSpPr txBox="1"/>
            <p:nvPr/>
          </p:nvSpPr>
          <p:spPr>
            <a:xfrm>
              <a:off x="3324740" y="1745841"/>
              <a:ext cx="1260139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TW" sz="2000" b="1" dirty="0">
                  <a:cs typeface="Arial" pitchFamily="34" charset="0"/>
                </a:rPr>
                <a:t>1~6</a:t>
              </a:r>
              <a:r>
                <a:rPr lang="zh-TW" altLang="en-US" sz="2000" b="1" dirty="0">
                  <a:cs typeface="Arial" pitchFamily="34" charset="0"/>
                </a:rPr>
                <a:t>條文</a:t>
              </a:r>
              <a:endParaRPr lang="ko-KR" altLang="en-US" sz="2000" b="1" dirty="0">
                <a:cs typeface="Arial" pitchFamily="34" charset="0"/>
              </a:endParaRPr>
            </a:p>
          </p:txBody>
        </p:sp>
        <p:sp>
          <p:nvSpPr>
            <p:cNvPr id="28" name="TextBox 25">
              <a:extLst>
                <a:ext uri="{FF2B5EF4-FFF2-40B4-BE49-F238E27FC236}">
                  <a16:creationId xmlns:a16="http://schemas.microsoft.com/office/drawing/2014/main" id="{4E8945BD-4C34-4F0D-B73D-F491EB345E58}"/>
                </a:ext>
              </a:extLst>
            </p:cNvPr>
            <p:cNvSpPr txBox="1"/>
            <p:nvPr/>
          </p:nvSpPr>
          <p:spPr>
            <a:xfrm>
              <a:off x="3005457" y="2059519"/>
              <a:ext cx="1851413" cy="1726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endParaRPr lang="en-US" altLang="zh-TW" sz="1200" b="1" dirty="0">
                <a:solidFill>
                  <a:srgbClr val="0E5D67"/>
                </a:solidFill>
                <a:latin typeface="Microsoft JhengHei"/>
                <a:cs typeface="Microsoft JhengHe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TW" altLang="en-US" b="1" dirty="0">
                  <a:solidFill>
                    <a:srgbClr val="0E5D67"/>
                  </a:solidFill>
                  <a:latin typeface="Microsoft JhengHei"/>
                  <a:cs typeface="Microsoft JhengHei"/>
                </a:rPr>
                <a:t>         權力平等</a:t>
              </a:r>
              <a:endParaRPr lang="en-US" altLang="zh-TW" b="1" dirty="0">
                <a:solidFill>
                  <a:srgbClr val="0E5D67"/>
                </a:solidFill>
                <a:latin typeface="Microsoft JhengHei"/>
                <a:cs typeface="Microsoft JhengHe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TW" altLang="en-US" b="1" dirty="0">
                  <a:latin typeface="Microsoft JhengHei"/>
                  <a:cs typeface="Microsoft JhengHei"/>
                </a:rPr>
                <a:t>      </a:t>
              </a:r>
              <a:r>
                <a:rPr lang="zh-TW" altLang="en-US" b="1" dirty="0">
                  <a:solidFill>
                    <a:schemeClr val="accent5">
                      <a:lumMod val="50000"/>
                    </a:schemeClr>
                  </a:solidFill>
                  <a:latin typeface="Microsoft JhengHei"/>
                  <a:cs typeface="Microsoft JhengHei"/>
                </a:rPr>
                <a:t>優惠差別對待</a:t>
              </a:r>
              <a:endParaRPr lang="en-US" altLang="zh-TW" b="1" dirty="0">
                <a:solidFill>
                  <a:schemeClr val="accent5">
                    <a:lumMod val="50000"/>
                  </a:schemeClr>
                </a:solidFill>
                <a:latin typeface="Microsoft JhengHei"/>
                <a:cs typeface="Microsoft JhengHe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TW" altLang="en-US" b="1" dirty="0">
                  <a:solidFill>
                    <a:schemeClr val="accent5">
                      <a:lumMod val="50000"/>
                    </a:schemeClr>
                  </a:solidFill>
                  <a:latin typeface="Microsoft JhengHei"/>
                  <a:cs typeface="Microsoft JhengHei"/>
                </a:rPr>
                <a:t>    家庭及傳統文化</a:t>
              </a: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endParaRPr lang="zh-TW" altLang="en-US" b="1" dirty="0">
                <a:latin typeface="Microsoft JhengHei"/>
                <a:cs typeface="Microsoft JhengHe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endParaRPr lang="zh-TW" altLang="en-US" dirty="0">
                <a:latin typeface="Microsoft JhengHei"/>
                <a:cs typeface="Microsoft JhengHei"/>
              </a:endParaRPr>
            </a:p>
          </p:txBody>
        </p:sp>
      </p:grpSp>
      <p:sp>
        <p:nvSpPr>
          <p:cNvPr id="29" name="文字方塊 28">
            <a:extLst>
              <a:ext uri="{FF2B5EF4-FFF2-40B4-BE49-F238E27FC236}">
                <a16:creationId xmlns:a16="http://schemas.microsoft.com/office/drawing/2014/main" id="{C8C18A82-1FE6-41EA-8CB9-39791098012F}"/>
              </a:ext>
            </a:extLst>
          </p:cNvPr>
          <p:cNvSpPr txBox="1"/>
          <p:nvPr/>
        </p:nvSpPr>
        <p:spPr>
          <a:xfrm>
            <a:off x="755576" y="983630"/>
            <a:ext cx="870055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3200" b="1" dirty="0">
                <a:latin typeface="+mj-ea"/>
                <a:ea typeface="+mj-ea"/>
              </a:rPr>
              <a:t>壹、</a:t>
            </a:r>
            <a:r>
              <a:rPr lang="en-US" altLang="en-US" sz="3200" b="1" dirty="0">
                <a:latin typeface="+mj-ea"/>
                <a:ea typeface="+mj-ea"/>
              </a:rPr>
              <a:t>CEDAW</a:t>
            </a:r>
            <a:r>
              <a:rPr lang="zh-TW" altLang="en-US" sz="3200" b="1" dirty="0">
                <a:latin typeface="+mj-ea"/>
                <a:ea typeface="+mj-ea"/>
              </a:rPr>
              <a:t>緣起與概念</a:t>
            </a:r>
            <a:r>
              <a:rPr lang="en-US" altLang="zh-TW" sz="3200" b="1" dirty="0">
                <a:latin typeface="+mj-ea"/>
                <a:ea typeface="+mj-ea"/>
              </a:rPr>
              <a:t>-</a:t>
            </a:r>
            <a:r>
              <a:rPr lang="en-US" altLang="en-US" sz="3200" b="1" dirty="0">
                <a:latin typeface="+mj-ea"/>
                <a:ea typeface="+mj-ea"/>
              </a:rPr>
              <a:t> CEDAW </a:t>
            </a:r>
            <a:r>
              <a:rPr lang="en-US" altLang="zh-TW" sz="3200" b="1" dirty="0">
                <a:latin typeface="+mj-ea"/>
                <a:ea typeface="+mj-ea"/>
              </a:rPr>
              <a:t>1~30</a:t>
            </a:r>
            <a:r>
              <a:rPr lang="zh-TW" altLang="en-US" sz="3200" b="1" dirty="0">
                <a:latin typeface="+mj-ea"/>
                <a:ea typeface="+mj-ea"/>
              </a:rPr>
              <a:t>條文</a:t>
            </a:r>
          </a:p>
          <a:p>
            <a:pPr lvl="0"/>
            <a:endParaRPr lang="en-US" altLang="zh-TW" sz="3200" b="1" dirty="0">
              <a:latin typeface="+mj-ea"/>
              <a:ea typeface="+mj-ea"/>
            </a:endParaRPr>
          </a:p>
        </p:txBody>
      </p:sp>
      <p:grpSp>
        <p:nvGrpSpPr>
          <p:cNvPr id="30" name="Group 23">
            <a:extLst>
              <a:ext uri="{FF2B5EF4-FFF2-40B4-BE49-F238E27FC236}">
                <a16:creationId xmlns:a16="http://schemas.microsoft.com/office/drawing/2014/main" id="{7EE1CEEA-26CE-41BF-A9C9-6F698EEC998E}"/>
              </a:ext>
            </a:extLst>
          </p:cNvPr>
          <p:cNvGrpSpPr/>
          <p:nvPr/>
        </p:nvGrpSpPr>
        <p:grpSpPr>
          <a:xfrm>
            <a:off x="1524836" y="1676433"/>
            <a:ext cx="2088233" cy="2015936"/>
            <a:chOff x="3047849" y="-308222"/>
            <a:chExt cx="1851413" cy="2015936"/>
          </a:xfrm>
        </p:grpSpPr>
        <p:sp>
          <p:nvSpPr>
            <p:cNvPr id="31" name="TextBox 24">
              <a:extLst>
                <a:ext uri="{FF2B5EF4-FFF2-40B4-BE49-F238E27FC236}">
                  <a16:creationId xmlns:a16="http://schemas.microsoft.com/office/drawing/2014/main" id="{A2D627AE-15D3-4347-B24E-7D080913A055}"/>
                </a:ext>
              </a:extLst>
            </p:cNvPr>
            <p:cNvSpPr txBox="1"/>
            <p:nvPr/>
          </p:nvSpPr>
          <p:spPr>
            <a:xfrm>
              <a:off x="3379466" y="794974"/>
              <a:ext cx="1260140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TW" sz="2000" b="1" dirty="0">
                  <a:cs typeface="Arial" pitchFamily="34" charset="0"/>
                </a:rPr>
                <a:t>7~9</a:t>
              </a:r>
              <a:r>
                <a:rPr lang="zh-TW" altLang="en-US" sz="2000" b="1" dirty="0">
                  <a:cs typeface="Arial" pitchFamily="34" charset="0"/>
                </a:rPr>
                <a:t>條文</a:t>
              </a:r>
              <a:endParaRPr lang="ko-KR" altLang="en-US" sz="2000" b="1" dirty="0">
                <a:cs typeface="Arial" pitchFamily="34" charset="0"/>
              </a:endParaRPr>
            </a:p>
          </p:txBody>
        </p:sp>
        <p:sp>
          <p:nvSpPr>
            <p:cNvPr id="32" name="TextBox 25">
              <a:extLst>
                <a:ext uri="{FF2B5EF4-FFF2-40B4-BE49-F238E27FC236}">
                  <a16:creationId xmlns:a16="http://schemas.microsoft.com/office/drawing/2014/main" id="{F64BD263-2E1F-42A5-926B-36DBACF52489}"/>
                </a:ext>
              </a:extLst>
            </p:cNvPr>
            <p:cNvSpPr txBox="1"/>
            <p:nvPr/>
          </p:nvSpPr>
          <p:spPr>
            <a:xfrm>
              <a:off x="3047849" y="-308222"/>
              <a:ext cx="1851413" cy="201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endParaRPr lang="en-US" altLang="zh-TW" sz="1200" b="1" dirty="0">
                <a:solidFill>
                  <a:srgbClr val="0E5D67"/>
                </a:solidFill>
                <a:latin typeface="Microsoft JhengHei"/>
                <a:cs typeface="Microsoft JhengHe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TW" altLang="en-US" b="1" dirty="0">
                  <a:solidFill>
                    <a:srgbClr val="0E5D67"/>
                  </a:solidFill>
                  <a:latin typeface="Microsoft JhengHei"/>
                  <a:cs typeface="Microsoft JhengHei"/>
                </a:rPr>
                <a:t>           </a:t>
              </a:r>
              <a:r>
                <a:rPr lang="zh-TW" altLang="en-US" b="1" dirty="0">
                  <a:solidFill>
                    <a:schemeClr val="accent5">
                      <a:lumMod val="50000"/>
                    </a:schemeClr>
                  </a:solidFill>
                  <a:latin typeface="Microsoft JhengHei"/>
                  <a:cs typeface="Microsoft JhengHei"/>
                </a:rPr>
                <a:t>參政權</a:t>
              </a:r>
              <a:endParaRPr lang="en-US" altLang="zh-TW" b="1" dirty="0">
                <a:solidFill>
                  <a:schemeClr val="accent5">
                    <a:lumMod val="50000"/>
                  </a:schemeClr>
                </a:solidFill>
                <a:latin typeface="Microsoft JhengHei"/>
                <a:cs typeface="Microsoft JhengHe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TW" altLang="en-US" b="1" dirty="0">
                  <a:solidFill>
                    <a:schemeClr val="accent5">
                      <a:lumMod val="50000"/>
                    </a:schemeClr>
                  </a:solidFill>
                  <a:latin typeface="Microsoft JhengHei"/>
                  <a:cs typeface="Microsoft JhengHei"/>
                </a:rPr>
                <a:t>         國際參與</a:t>
              </a:r>
            </a:p>
            <a:p>
              <a:pPr marL="12700">
                <a:spcBef>
                  <a:spcPts val="100"/>
                </a:spcBef>
              </a:pPr>
              <a:r>
                <a:rPr lang="zh-TW" altLang="en-US" sz="1800" b="1" dirty="0">
                  <a:solidFill>
                    <a:schemeClr val="accent5">
                      <a:lumMod val="50000"/>
                    </a:schemeClr>
                  </a:solidFill>
                  <a:latin typeface="Microsoft JhengHei"/>
                  <a:cs typeface="Microsoft JhengHei"/>
                </a:rPr>
                <a:t>         女性國籍</a:t>
              </a:r>
              <a:endParaRPr lang="zh-TW" altLang="en-US" sz="1800" dirty="0">
                <a:solidFill>
                  <a:schemeClr val="accent5">
                    <a:lumMod val="50000"/>
                  </a:schemeClr>
                </a:solidFill>
                <a:latin typeface="Microsoft JhengHei"/>
                <a:cs typeface="Microsoft JhengHe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endParaRPr lang="zh-TW" altLang="en-US" b="1" dirty="0">
                <a:solidFill>
                  <a:schemeClr val="accent5">
                    <a:lumMod val="50000"/>
                  </a:schemeClr>
                </a:solidFill>
                <a:latin typeface="Microsoft JhengHei"/>
                <a:cs typeface="Microsoft JhengHe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endParaRPr lang="zh-TW" altLang="en-US" b="1" dirty="0">
                <a:latin typeface="Microsoft JhengHei"/>
                <a:cs typeface="Microsoft JhengHe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endParaRPr lang="zh-TW" altLang="en-US" dirty="0">
                <a:latin typeface="Microsoft JhengHei"/>
                <a:cs typeface="Microsoft JhengHei"/>
              </a:endParaRPr>
            </a:p>
          </p:txBody>
        </p:sp>
      </p:grpSp>
      <p:grpSp>
        <p:nvGrpSpPr>
          <p:cNvPr id="33" name="Group 23">
            <a:extLst>
              <a:ext uri="{FF2B5EF4-FFF2-40B4-BE49-F238E27FC236}">
                <a16:creationId xmlns:a16="http://schemas.microsoft.com/office/drawing/2014/main" id="{3416F3EC-C3C3-4E72-B088-E4105C65664A}"/>
              </a:ext>
            </a:extLst>
          </p:cNvPr>
          <p:cNvGrpSpPr/>
          <p:nvPr/>
        </p:nvGrpSpPr>
        <p:grpSpPr>
          <a:xfrm>
            <a:off x="3032596" y="3758186"/>
            <a:ext cx="2088233" cy="2619437"/>
            <a:chOff x="3005457" y="1745841"/>
            <a:chExt cx="1851413" cy="2619437"/>
          </a:xfrm>
        </p:grpSpPr>
        <p:sp>
          <p:nvSpPr>
            <p:cNvPr id="34" name="TextBox 24">
              <a:extLst>
                <a:ext uri="{FF2B5EF4-FFF2-40B4-BE49-F238E27FC236}">
                  <a16:creationId xmlns:a16="http://schemas.microsoft.com/office/drawing/2014/main" id="{E80C41CA-D8AA-4392-92F3-EA62B2058BBC}"/>
                </a:ext>
              </a:extLst>
            </p:cNvPr>
            <p:cNvSpPr txBox="1"/>
            <p:nvPr/>
          </p:nvSpPr>
          <p:spPr>
            <a:xfrm>
              <a:off x="3324740" y="1745841"/>
              <a:ext cx="1260140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TW" sz="2000" b="1" dirty="0">
                  <a:cs typeface="Arial" pitchFamily="34" charset="0"/>
                </a:rPr>
                <a:t>10~14</a:t>
              </a:r>
              <a:r>
                <a:rPr lang="zh-TW" altLang="en-US" sz="2000" b="1" dirty="0">
                  <a:cs typeface="Arial" pitchFamily="34" charset="0"/>
                </a:rPr>
                <a:t>條文</a:t>
              </a:r>
              <a:endParaRPr lang="ko-KR" altLang="en-US" sz="2000" b="1" dirty="0">
                <a:cs typeface="Arial" pitchFamily="34" charset="0"/>
              </a:endParaRPr>
            </a:p>
          </p:txBody>
        </p:sp>
        <p:sp>
          <p:nvSpPr>
            <p:cNvPr id="35" name="TextBox 25">
              <a:extLst>
                <a:ext uri="{FF2B5EF4-FFF2-40B4-BE49-F238E27FC236}">
                  <a16:creationId xmlns:a16="http://schemas.microsoft.com/office/drawing/2014/main" id="{7AE5A7DD-7CB6-4171-88E2-B422AF6D5481}"/>
                </a:ext>
              </a:extLst>
            </p:cNvPr>
            <p:cNvSpPr txBox="1"/>
            <p:nvPr/>
          </p:nvSpPr>
          <p:spPr>
            <a:xfrm>
              <a:off x="3005457" y="2059519"/>
              <a:ext cx="1851413" cy="2305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endParaRPr lang="en-US" altLang="zh-TW" sz="1200" b="1" dirty="0">
                <a:solidFill>
                  <a:srgbClr val="0E5D67"/>
                </a:solidFill>
                <a:latin typeface="Microsoft JhengHei"/>
                <a:cs typeface="Microsoft JhengHe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TW" altLang="en-US" b="1" dirty="0">
                  <a:solidFill>
                    <a:srgbClr val="0E5D67"/>
                  </a:solidFill>
                  <a:latin typeface="Microsoft JhengHei"/>
                  <a:cs typeface="Microsoft JhengHei"/>
                </a:rPr>
                <a:t>            教育</a:t>
              </a:r>
              <a:endParaRPr lang="en-US" altLang="zh-TW" b="1" dirty="0">
                <a:solidFill>
                  <a:srgbClr val="0E5D67"/>
                </a:solidFill>
                <a:latin typeface="Microsoft JhengHei"/>
                <a:cs typeface="Microsoft JhengHei"/>
              </a:endParaRPr>
            </a:p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zh-TW" altLang="en-US" b="1" dirty="0">
                  <a:solidFill>
                    <a:srgbClr val="0E5D67"/>
                  </a:solidFill>
                  <a:latin typeface="Microsoft JhengHei"/>
                  <a:cs typeface="Microsoft JhengHei"/>
                </a:rPr>
                <a:t>工作</a:t>
              </a:r>
              <a:endParaRPr lang="en-US" altLang="zh-TW" b="1" dirty="0">
                <a:solidFill>
                  <a:srgbClr val="0E5D67"/>
                </a:solidFill>
                <a:latin typeface="Microsoft JhengHei"/>
                <a:cs typeface="Microsoft JhengHei"/>
              </a:endParaRPr>
            </a:p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zh-TW" altLang="en-US" b="1" dirty="0">
                  <a:solidFill>
                    <a:srgbClr val="0E5D67"/>
                  </a:solidFill>
                  <a:latin typeface="Microsoft JhengHei"/>
                  <a:cs typeface="Microsoft JhengHei"/>
                </a:rPr>
                <a:t>健康</a:t>
              </a:r>
            </a:p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zh-TW" altLang="en-US" b="1" dirty="0">
                  <a:solidFill>
                    <a:srgbClr val="0E5D67"/>
                  </a:solidFill>
                  <a:latin typeface="Microsoft JhengHei"/>
                  <a:cs typeface="Microsoft JhengHei"/>
                </a:rPr>
                <a:t>經濟與社會生活</a:t>
              </a:r>
            </a:p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zh-TW" altLang="en-US" b="1" dirty="0">
                  <a:solidFill>
                    <a:srgbClr val="0E5D67"/>
                  </a:solidFill>
                  <a:latin typeface="Microsoft JhengHei"/>
                  <a:cs typeface="Microsoft JhengHei"/>
                </a:rPr>
                <a:t>農村女性</a:t>
              </a:r>
              <a:endParaRPr lang="zh-TW" altLang="en-US" b="1" dirty="0">
                <a:solidFill>
                  <a:schemeClr val="accent5">
                    <a:lumMod val="50000"/>
                  </a:schemeClr>
                </a:solidFill>
                <a:latin typeface="Microsoft JhengHei"/>
                <a:cs typeface="Microsoft JhengHe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endParaRPr lang="zh-TW" altLang="en-US" b="1" dirty="0">
                <a:latin typeface="Microsoft JhengHei"/>
                <a:cs typeface="Microsoft JhengHe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endParaRPr lang="zh-TW" altLang="en-US" dirty="0">
                <a:latin typeface="Microsoft JhengHei"/>
                <a:cs typeface="Microsoft JhengHei"/>
              </a:endParaRPr>
            </a:p>
          </p:txBody>
        </p:sp>
      </p:grpSp>
      <p:sp>
        <p:nvSpPr>
          <p:cNvPr id="36" name="TextBox 24">
            <a:extLst>
              <a:ext uri="{FF2B5EF4-FFF2-40B4-BE49-F238E27FC236}">
                <a16:creationId xmlns:a16="http://schemas.microsoft.com/office/drawing/2014/main" id="{EB43592E-A217-4356-A06C-0E69ADD2D630}"/>
              </a:ext>
            </a:extLst>
          </p:cNvPr>
          <p:cNvSpPr txBox="1"/>
          <p:nvPr/>
        </p:nvSpPr>
        <p:spPr>
          <a:xfrm>
            <a:off x="4806856" y="2748892"/>
            <a:ext cx="14213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2000" b="1" dirty="0">
                <a:cs typeface="Arial" pitchFamily="34" charset="0"/>
              </a:rPr>
              <a:t>15~16</a:t>
            </a:r>
            <a:r>
              <a:rPr lang="zh-TW" altLang="en-US" sz="2000" b="1" dirty="0">
                <a:cs typeface="Arial" pitchFamily="34" charset="0"/>
              </a:rPr>
              <a:t>條文</a:t>
            </a:r>
            <a:endParaRPr lang="ko-KR" altLang="en-US" sz="2000" b="1" dirty="0">
              <a:cs typeface="Arial" pitchFamily="34" charset="0"/>
            </a:endParaRPr>
          </a:p>
        </p:txBody>
      </p:sp>
      <p:sp>
        <p:nvSpPr>
          <p:cNvPr id="37" name="TextBox 24">
            <a:extLst>
              <a:ext uri="{FF2B5EF4-FFF2-40B4-BE49-F238E27FC236}">
                <a16:creationId xmlns:a16="http://schemas.microsoft.com/office/drawing/2014/main" id="{7F3E1773-CF8E-4793-AF86-9D8575FC29BC}"/>
              </a:ext>
            </a:extLst>
          </p:cNvPr>
          <p:cNvSpPr txBox="1"/>
          <p:nvPr/>
        </p:nvSpPr>
        <p:spPr>
          <a:xfrm>
            <a:off x="6247534" y="3835742"/>
            <a:ext cx="14213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2000" b="1" dirty="0">
                <a:cs typeface="Arial" pitchFamily="34" charset="0"/>
              </a:rPr>
              <a:t>17~22</a:t>
            </a:r>
            <a:r>
              <a:rPr lang="zh-TW" altLang="en-US" sz="2000" b="1" dirty="0">
                <a:cs typeface="Arial" pitchFamily="34" charset="0"/>
              </a:rPr>
              <a:t>條文</a:t>
            </a:r>
            <a:endParaRPr lang="ko-KR" altLang="en-US" sz="2000" b="1" dirty="0">
              <a:cs typeface="Arial" pitchFamily="34" charset="0"/>
            </a:endParaRPr>
          </a:p>
        </p:txBody>
      </p:sp>
      <p:sp>
        <p:nvSpPr>
          <p:cNvPr id="38" name="TextBox 25">
            <a:extLst>
              <a:ext uri="{FF2B5EF4-FFF2-40B4-BE49-F238E27FC236}">
                <a16:creationId xmlns:a16="http://schemas.microsoft.com/office/drawing/2014/main" id="{AA5C21E2-B42D-4A6D-9770-980E807A5614}"/>
              </a:ext>
            </a:extLst>
          </p:cNvPr>
          <p:cNvSpPr txBox="1"/>
          <p:nvPr/>
        </p:nvSpPr>
        <p:spPr>
          <a:xfrm>
            <a:off x="4439897" y="1854987"/>
            <a:ext cx="2088233" cy="1436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endParaRPr lang="en-US" altLang="zh-TW" sz="1200" b="1" dirty="0">
              <a:solidFill>
                <a:srgbClr val="0E5D67"/>
              </a:solidFill>
              <a:latin typeface="Microsoft JhengHei"/>
              <a:cs typeface="Microsoft JhengHei"/>
            </a:endParaRP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zh-TW" altLang="en-US" b="1" dirty="0">
                <a:solidFill>
                  <a:srgbClr val="0E5D67"/>
                </a:solidFill>
                <a:latin typeface="Microsoft JhengHei"/>
                <a:cs typeface="Microsoft JhengHei"/>
              </a:rPr>
              <a:t>法律權利</a:t>
            </a:r>
            <a:endParaRPr lang="en-US" altLang="zh-TW" b="1" dirty="0">
              <a:solidFill>
                <a:schemeClr val="accent5">
                  <a:lumMod val="50000"/>
                </a:schemeClr>
              </a:solidFill>
              <a:latin typeface="Microsoft JhengHei"/>
              <a:cs typeface="Microsoft JhengHei"/>
            </a:endParaRPr>
          </a:p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zh-TW" altLang="en-US" sz="1800" b="1" dirty="0">
                <a:solidFill>
                  <a:srgbClr val="0E5D67"/>
                </a:solidFill>
                <a:latin typeface="Microsoft JhengHei"/>
                <a:cs typeface="Microsoft JhengHei"/>
              </a:rPr>
              <a:t>婚姻與家庭關係</a:t>
            </a:r>
            <a:endParaRPr lang="zh-TW" altLang="en-US" b="1" dirty="0">
              <a:solidFill>
                <a:schemeClr val="accent5">
                  <a:lumMod val="50000"/>
                </a:schemeClr>
              </a:solidFill>
              <a:latin typeface="Microsoft JhengHei"/>
              <a:cs typeface="Microsoft JhengHei"/>
            </a:endParaRP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endParaRPr lang="zh-TW" altLang="en-US" b="1" dirty="0">
              <a:latin typeface="Microsoft JhengHei"/>
              <a:cs typeface="Microsoft JhengHei"/>
            </a:endParaRP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endParaRPr lang="zh-TW" altLang="en-US" dirty="0">
              <a:latin typeface="Microsoft JhengHei"/>
              <a:cs typeface="Microsoft JhengHei"/>
            </a:endParaRPr>
          </a:p>
        </p:txBody>
      </p:sp>
      <p:sp>
        <p:nvSpPr>
          <p:cNvPr id="39" name="TextBox 25">
            <a:extLst>
              <a:ext uri="{FF2B5EF4-FFF2-40B4-BE49-F238E27FC236}">
                <a16:creationId xmlns:a16="http://schemas.microsoft.com/office/drawing/2014/main" id="{835F5FBC-2C9E-439A-895A-F41A5C2E735F}"/>
              </a:ext>
            </a:extLst>
          </p:cNvPr>
          <p:cNvSpPr txBox="1"/>
          <p:nvPr/>
        </p:nvSpPr>
        <p:spPr>
          <a:xfrm>
            <a:off x="5894167" y="4098808"/>
            <a:ext cx="2088233" cy="856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endParaRPr lang="en-US" altLang="zh-TW" sz="1200" b="1" dirty="0">
              <a:solidFill>
                <a:srgbClr val="0E5D67"/>
              </a:solidFill>
              <a:latin typeface="Microsoft JhengHei"/>
              <a:cs typeface="Microsoft JhengHei"/>
            </a:endParaRP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altLang="zh-TW" b="1" dirty="0">
                <a:solidFill>
                  <a:srgbClr val="0E5D67"/>
                </a:solidFill>
                <a:latin typeface="Microsoft JhengHei"/>
                <a:cs typeface="Microsoft JhengHei"/>
              </a:rPr>
              <a:t>CEDAW</a:t>
            </a:r>
            <a:r>
              <a:rPr lang="zh-TW" altLang="en-US" b="1" dirty="0">
                <a:solidFill>
                  <a:srgbClr val="0E5D67"/>
                </a:solidFill>
                <a:latin typeface="Microsoft JhengHei"/>
                <a:cs typeface="Microsoft JhengHei"/>
              </a:rPr>
              <a:t>委員會</a:t>
            </a:r>
            <a:endParaRPr lang="zh-TW" altLang="en-US" b="1" dirty="0">
              <a:latin typeface="Microsoft JhengHei"/>
              <a:cs typeface="Microsoft JhengHei"/>
            </a:endParaRP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endParaRPr lang="zh-TW" altLang="en-US" dirty="0">
              <a:latin typeface="Microsoft JhengHei"/>
              <a:cs typeface="Microsoft JhengHei"/>
            </a:endParaRPr>
          </a:p>
        </p:txBody>
      </p:sp>
      <p:sp>
        <p:nvSpPr>
          <p:cNvPr id="42" name="Oval 14">
            <a:extLst>
              <a:ext uri="{FF2B5EF4-FFF2-40B4-BE49-F238E27FC236}">
                <a16:creationId xmlns:a16="http://schemas.microsoft.com/office/drawing/2014/main" id="{983EA658-4FD7-4661-B468-D8F92BD5C02C}"/>
              </a:ext>
            </a:extLst>
          </p:cNvPr>
          <p:cNvSpPr/>
          <p:nvPr/>
        </p:nvSpPr>
        <p:spPr>
          <a:xfrm>
            <a:off x="7962153" y="3212976"/>
            <a:ext cx="540000" cy="540000"/>
          </a:xfrm>
          <a:prstGeom prst="ellipse">
            <a:avLst/>
          </a:pr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Oval 13">
            <a:extLst>
              <a:ext uri="{FF2B5EF4-FFF2-40B4-BE49-F238E27FC236}">
                <a16:creationId xmlns:a16="http://schemas.microsoft.com/office/drawing/2014/main" id="{BFB161F2-B8F3-4BBD-93F1-3BB48932AD12}"/>
              </a:ext>
            </a:extLst>
          </p:cNvPr>
          <p:cNvSpPr/>
          <p:nvPr/>
        </p:nvSpPr>
        <p:spPr>
          <a:xfrm>
            <a:off x="8058539" y="3277468"/>
            <a:ext cx="360000" cy="360000"/>
          </a:xfrm>
          <a:prstGeom prst="ellipse">
            <a:avLst/>
          </a:prstGeom>
          <a:solidFill>
            <a:schemeClr val="accent5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TextBox 24">
            <a:extLst>
              <a:ext uri="{FF2B5EF4-FFF2-40B4-BE49-F238E27FC236}">
                <a16:creationId xmlns:a16="http://schemas.microsoft.com/office/drawing/2014/main" id="{2EEF4828-A17A-4C26-A030-3F6522752D0C}"/>
              </a:ext>
            </a:extLst>
          </p:cNvPr>
          <p:cNvSpPr txBox="1"/>
          <p:nvPr/>
        </p:nvSpPr>
        <p:spPr>
          <a:xfrm>
            <a:off x="7509874" y="2440508"/>
            <a:ext cx="14213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2000" b="1" dirty="0">
                <a:cs typeface="Arial" pitchFamily="34" charset="0"/>
              </a:rPr>
              <a:t>23~30</a:t>
            </a:r>
            <a:r>
              <a:rPr lang="zh-TW" altLang="en-US" sz="2000" b="1" dirty="0">
                <a:cs typeface="Arial" pitchFamily="34" charset="0"/>
              </a:rPr>
              <a:t>條文</a:t>
            </a:r>
            <a:endParaRPr lang="ko-KR" altLang="en-US" sz="2000" b="1" dirty="0">
              <a:cs typeface="Arial" pitchFamily="34" charset="0"/>
            </a:endParaRPr>
          </a:p>
        </p:txBody>
      </p:sp>
      <p:sp>
        <p:nvSpPr>
          <p:cNvPr id="44" name="TextBox 25">
            <a:extLst>
              <a:ext uri="{FF2B5EF4-FFF2-40B4-BE49-F238E27FC236}">
                <a16:creationId xmlns:a16="http://schemas.microsoft.com/office/drawing/2014/main" id="{48B41092-F9D9-4AB0-BE84-52DD8EBCD880}"/>
              </a:ext>
            </a:extLst>
          </p:cNvPr>
          <p:cNvSpPr txBox="1"/>
          <p:nvPr/>
        </p:nvSpPr>
        <p:spPr>
          <a:xfrm>
            <a:off x="7121818" y="1895238"/>
            <a:ext cx="2088233" cy="856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endParaRPr lang="en-US" altLang="zh-TW" sz="1200" b="1" dirty="0">
              <a:solidFill>
                <a:srgbClr val="0E5D67"/>
              </a:solidFill>
              <a:latin typeface="Microsoft JhengHei"/>
              <a:cs typeface="Microsoft JhengHei"/>
            </a:endParaRP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zh-TW" altLang="en-US" b="1" dirty="0">
                <a:solidFill>
                  <a:srgbClr val="0E5D67"/>
                </a:solidFill>
                <a:latin typeface="Microsoft JhengHei"/>
                <a:cs typeface="Microsoft JhengHei"/>
              </a:rPr>
              <a:t>相關訂約程序</a:t>
            </a: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endParaRPr lang="zh-TW" altLang="en-US" dirty="0">
              <a:latin typeface="Microsoft JhengHei"/>
              <a:cs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176759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7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7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DF00338D-B26C-426F-89EC-9143A534B9A8}"/>
              </a:ext>
            </a:extLst>
          </p:cNvPr>
          <p:cNvSpPr txBox="1"/>
          <p:nvPr/>
        </p:nvSpPr>
        <p:spPr>
          <a:xfrm>
            <a:off x="1157826" y="911622"/>
            <a:ext cx="870055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TW" altLang="en-US" sz="3200" b="1" dirty="0">
                <a:latin typeface="+mj-ea"/>
                <a:ea typeface="+mj-ea"/>
              </a:rPr>
              <a:t>壹、</a:t>
            </a:r>
            <a:r>
              <a:rPr lang="en-US" altLang="en-US" sz="3200" b="1" dirty="0">
                <a:latin typeface="+mj-ea"/>
                <a:ea typeface="+mj-ea"/>
              </a:rPr>
              <a:t>CEDAW</a:t>
            </a:r>
            <a:r>
              <a:rPr lang="zh-TW" altLang="en-US" sz="3200" b="1" dirty="0">
                <a:latin typeface="+mj-ea"/>
                <a:ea typeface="+mj-ea"/>
              </a:rPr>
              <a:t>緣起與概念</a:t>
            </a:r>
            <a:r>
              <a:rPr lang="en-US" altLang="zh-TW" sz="3200" b="1" dirty="0">
                <a:latin typeface="+mj-ea"/>
                <a:ea typeface="+mj-ea"/>
              </a:rPr>
              <a:t>-</a:t>
            </a:r>
            <a:r>
              <a:rPr lang="en-US" altLang="en-US" sz="3200" b="1" dirty="0">
                <a:latin typeface="+mj-ea"/>
                <a:ea typeface="+mj-ea"/>
              </a:rPr>
              <a:t> CEDAW</a:t>
            </a:r>
            <a:r>
              <a:rPr lang="zh-TW" altLang="en-US" sz="3200" b="1" dirty="0">
                <a:latin typeface="+mj-ea"/>
                <a:ea typeface="+mj-ea"/>
              </a:rPr>
              <a:t>三核心</a:t>
            </a:r>
          </a:p>
          <a:p>
            <a:pPr lvl="0"/>
            <a:endParaRPr lang="en-US" altLang="zh-TW" sz="3200" b="1" dirty="0">
              <a:latin typeface="+mj-ea"/>
              <a:ea typeface="+mj-ea"/>
            </a:endParaRPr>
          </a:p>
        </p:txBody>
      </p:sp>
      <p:sp>
        <p:nvSpPr>
          <p:cNvPr id="19" name="object 23">
            <a:extLst>
              <a:ext uri="{FF2B5EF4-FFF2-40B4-BE49-F238E27FC236}">
                <a16:creationId xmlns:a16="http://schemas.microsoft.com/office/drawing/2014/main" id="{0954F515-2F7A-4367-9CB7-662CC067D7DD}"/>
              </a:ext>
            </a:extLst>
          </p:cNvPr>
          <p:cNvSpPr txBox="1"/>
          <p:nvPr/>
        </p:nvSpPr>
        <p:spPr>
          <a:xfrm>
            <a:off x="572379" y="1844824"/>
            <a:ext cx="5835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r>
              <a:rPr sz="1800" b="1" dirty="0">
                <a:solidFill>
                  <a:srgbClr val="FFFFFF"/>
                </a:solidFill>
                <a:latin typeface="Malgun Gothic"/>
                <a:cs typeface="Malgun Gothic"/>
              </a:rPr>
              <a:t>條</a:t>
            </a:r>
            <a:endParaRPr sz="1800" dirty="0">
              <a:latin typeface="Malgun Gothic"/>
              <a:cs typeface="Malgun Gothic"/>
            </a:endParaRPr>
          </a:p>
        </p:txBody>
      </p:sp>
      <p:sp>
        <p:nvSpPr>
          <p:cNvPr id="9" name="Rectangle 12">
            <a:extLst>
              <a:ext uri="{FF2B5EF4-FFF2-40B4-BE49-F238E27FC236}">
                <a16:creationId xmlns:a16="http://schemas.microsoft.com/office/drawing/2014/main" id="{2062A4E4-8471-45D3-B5CF-9C56EF0F286C}"/>
              </a:ext>
            </a:extLst>
          </p:cNvPr>
          <p:cNvSpPr/>
          <p:nvPr/>
        </p:nvSpPr>
        <p:spPr>
          <a:xfrm rot="2700000" flipH="1">
            <a:off x="1348540" y="2911782"/>
            <a:ext cx="1574070" cy="3149101"/>
          </a:xfrm>
          <a:custGeom>
            <a:avLst/>
            <a:gdLst/>
            <a:ahLst/>
            <a:cxnLst/>
            <a:rect l="l" t="t" r="r" b="b"/>
            <a:pathLst>
              <a:path w="1574070" h="3149101">
                <a:moveTo>
                  <a:pt x="1396232" y="177838"/>
                </a:moveTo>
                <a:cubicBezTo>
                  <a:pt x="1732682" y="514288"/>
                  <a:pt x="1732682" y="1059782"/>
                  <a:pt x="1396232" y="1396232"/>
                </a:cubicBezTo>
                <a:cubicBezTo>
                  <a:pt x="1059782" y="1732681"/>
                  <a:pt x="514289" y="1732681"/>
                  <a:pt x="177839" y="1396232"/>
                </a:cubicBezTo>
                <a:cubicBezTo>
                  <a:pt x="-158611" y="1059782"/>
                  <a:pt x="-158611" y="514288"/>
                  <a:pt x="177839" y="177838"/>
                </a:cubicBezTo>
                <a:cubicBezTo>
                  <a:pt x="514289" y="-158611"/>
                  <a:pt x="1059782" y="-158611"/>
                  <a:pt x="1396232" y="177838"/>
                </a:cubicBezTo>
                <a:close/>
                <a:moveTo>
                  <a:pt x="1574070" y="0"/>
                </a:moveTo>
                <a:cubicBezTo>
                  <a:pt x="1139403" y="-434668"/>
                  <a:pt x="434668" y="-434668"/>
                  <a:pt x="0" y="0"/>
                </a:cubicBezTo>
                <a:cubicBezTo>
                  <a:pt x="-434668" y="434667"/>
                  <a:pt x="-434668" y="1139403"/>
                  <a:pt x="0" y="1574070"/>
                </a:cubicBezTo>
                <a:cubicBezTo>
                  <a:pt x="149565" y="1723636"/>
                  <a:pt x="331107" y="1821737"/>
                  <a:pt x="522925" y="1867116"/>
                </a:cubicBezTo>
                <a:lnTo>
                  <a:pt x="522925" y="3149101"/>
                </a:lnTo>
                <a:lnTo>
                  <a:pt x="1051145" y="3149101"/>
                </a:lnTo>
                <a:lnTo>
                  <a:pt x="1051145" y="1867115"/>
                </a:lnTo>
                <a:cubicBezTo>
                  <a:pt x="1242964" y="1821737"/>
                  <a:pt x="1424505" y="1723636"/>
                  <a:pt x="1574070" y="1574070"/>
                </a:cubicBezTo>
                <a:cubicBezTo>
                  <a:pt x="2008738" y="1139403"/>
                  <a:pt x="2008738" y="434667"/>
                  <a:pt x="1574070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0" name="Round Same Side Corner Rectangle 13">
            <a:extLst>
              <a:ext uri="{FF2B5EF4-FFF2-40B4-BE49-F238E27FC236}">
                <a16:creationId xmlns:a16="http://schemas.microsoft.com/office/drawing/2014/main" id="{7B41A8EC-CF0F-4491-8D59-8511D1D560CF}"/>
              </a:ext>
            </a:extLst>
          </p:cNvPr>
          <p:cNvSpPr/>
          <p:nvPr/>
        </p:nvSpPr>
        <p:spPr>
          <a:xfrm rot="13500000" flipH="1">
            <a:off x="568921" y="5609016"/>
            <a:ext cx="528162" cy="30184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1" name="Oval 18">
            <a:extLst>
              <a:ext uri="{FF2B5EF4-FFF2-40B4-BE49-F238E27FC236}">
                <a16:creationId xmlns:a16="http://schemas.microsoft.com/office/drawing/2014/main" id="{E3029388-B199-4636-B3BE-102946C69E77}"/>
              </a:ext>
            </a:extLst>
          </p:cNvPr>
          <p:cNvSpPr/>
          <p:nvPr/>
        </p:nvSpPr>
        <p:spPr>
          <a:xfrm>
            <a:off x="2411760" y="2505282"/>
            <a:ext cx="656698" cy="656698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2" name="Oval 20">
            <a:extLst>
              <a:ext uri="{FF2B5EF4-FFF2-40B4-BE49-F238E27FC236}">
                <a16:creationId xmlns:a16="http://schemas.microsoft.com/office/drawing/2014/main" id="{6E8F5B16-830E-4F9C-B8E1-FF407F586A1D}"/>
              </a:ext>
            </a:extLst>
          </p:cNvPr>
          <p:cNvSpPr/>
          <p:nvPr/>
        </p:nvSpPr>
        <p:spPr>
          <a:xfrm>
            <a:off x="3347864" y="3415874"/>
            <a:ext cx="656698" cy="656698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3" name="Oval 17">
            <a:extLst>
              <a:ext uri="{FF2B5EF4-FFF2-40B4-BE49-F238E27FC236}">
                <a16:creationId xmlns:a16="http://schemas.microsoft.com/office/drawing/2014/main" id="{FBFB7174-BC5E-45C5-ACED-8789070F91A8}"/>
              </a:ext>
            </a:extLst>
          </p:cNvPr>
          <p:cNvSpPr/>
          <p:nvPr/>
        </p:nvSpPr>
        <p:spPr>
          <a:xfrm>
            <a:off x="2555776" y="4653136"/>
            <a:ext cx="656698" cy="656698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grpSp>
        <p:nvGrpSpPr>
          <p:cNvPr id="14" name="Group 37">
            <a:extLst>
              <a:ext uri="{FF2B5EF4-FFF2-40B4-BE49-F238E27FC236}">
                <a16:creationId xmlns:a16="http://schemas.microsoft.com/office/drawing/2014/main" id="{0026F993-4408-491B-871B-9FF014CBDA27}"/>
              </a:ext>
            </a:extLst>
          </p:cNvPr>
          <p:cNvGrpSpPr/>
          <p:nvPr/>
        </p:nvGrpSpPr>
        <p:grpSpPr>
          <a:xfrm>
            <a:off x="3212474" y="2007599"/>
            <a:ext cx="4896096" cy="985251"/>
            <a:chOff x="7164288" y="856926"/>
            <a:chExt cx="1439711" cy="985251"/>
          </a:xfrm>
        </p:grpSpPr>
        <p:sp>
          <p:nvSpPr>
            <p:cNvPr id="15" name="TextBox 38">
              <a:extLst>
                <a:ext uri="{FF2B5EF4-FFF2-40B4-BE49-F238E27FC236}">
                  <a16:creationId xmlns:a16="http://schemas.microsoft.com/office/drawing/2014/main" id="{B40D3DE4-16E2-4D0E-9AC5-A634D9DDCB32}"/>
                </a:ext>
              </a:extLst>
            </p:cNvPr>
            <p:cNvSpPr txBox="1"/>
            <p:nvPr/>
          </p:nvSpPr>
          <p:spPr>
            <a:xfrm>
              <a:off x="7164288" y="856926"/>
              <a:ext cx="1439711" cy="307777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TW" altLang="en-US" sz="1400" b="1" dirty="0">
                  <a:solidFill>
                    <a:schemeClr val="tx1"/>
                  </a:solidFill>
                  <a:cs typeface="Arial" pitchFamily="34" charset="0"/>
                </a:rPr>
                <a:t>不歧視</a:t>
              </a:r>
              <a:r>
                <a:rPr lang="en-US" altLang="zh-TW" sz="1400" b="1" dirty="0">
                  <a:solidFill>
                    <a:schemeClr val="tx1"/>
                  </a:solidFill>
                  <a:cs typeface="Arial" pitchFamily="34" charset="0"/>
                  <a:sym typeface="Wingdings" panose="05000000000000000000" pitchFamily="2" charset="2"/>
                </a:rPr>
                <a:t></a:t>
              </a:r>
              <a:r>
                <a:rPr lang="zh-TW" altLang="en-US" sz="1400" b="1" dirty="0">
                  <a:solidFill>
                    <a:schemeClr val="tx1"/>
                  </a:solidFill>
                  <a:cs typeface="Arial" pitchFamily="34" charset="0"/>
                  <a:sym typeface="Wingdings" panose="05000000000000000000" pitchFamily="2" charset="2"/>
                </a:rPr>
                <a:t>禁止歧視</a:t>
              </a:r>
              <a:endParaRPr lang="ko-KR" altLang="en-US" sz="1400" b="1" dirty="0">
                <a:solidFill>
                  <a:schemeClr val="tx1"/>
                </a:solidFill>
                <a:cs typeface="Arial" pitchFamily="34" charset="0"/>
              </a:endParaRPr>
            </a:p>
          </p:txBody>
        </p:sp>
        <p:sp>
          <p:nvSpPr>
            <p:cNvPr id="16" name="TextBox 39">
              <a:extLst>
                <a:ext uri="{FF2B5EF4-FFF2-40B4-BE49-F238E27FC236}">
                  <a16:creationId xmlns:a16="http://schemas.microsoft.com/office/drawing/2014/main" id="{6BF14EE8-8245-47D4-A358-2A9775FB8AB7}"/>
                </a:ext>
              </a:extLst>
            </p:cNvPr>
            <p:cNvSpPr txBox="1"/>
            <p:nvPr/>
          </p:nvSpPr>
          <p:spPr>
            <a:xfrm>
              <a:off x="7164288" y="1103513"/>
              <a:ext cx="1439711" cy="7386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TW" sz="1400" dirty="0">
                  <a:cs typeface="Arial" pitchFamily="34" charset="0"/>
                </a:rPr>
                <a:t>•</a:t>
              </a:r>
              <a:r>
                <a:rPr lang="zh-TW" altLang="en-US" sz="1400" dirty="0">
                  <a:cs typeface="Arial" pitchFamily="34" charset="0"/>
                </a:rPr>
                <a:t>有意的歧視與無意的歧視</a:t>
              </a:r>
            </a:p>
            <a:p>
              <a:r>
                <a:rPr lang="en-US" altLang="zh-TW" sz="1400" dirty="0">
                  <a:cs typeface="Arial" pitchFamily="34" charset="0"/>
                </a:rPr>
                <a:t>•</a:t>
              </a:r>
              <a:r>
                <a:rPr lang="zh-TW" altLang="en-US" sz="1400" dirty="0">
                  <a:cs typeface="Arial" pitchFamily="34" charset="0"/>
                </a:rPr>
                <a:t>法律上</a:t>
              </a:r>
              <a:r>
                <a:rPr lang="en-US" altLang="zh-TW" sz="1400" dirty="0">
                  <a:cs typeface="Arial" pitchFamily="34" charset="0"/>
                </a:rPr>
                <a:t>(de jure)</a:t>
              </a:r>
              <a:r>
                <a:rPr lang="zh-TW" altLang="en-US" sz="1400" dirty="0">
                  <a:cs typeface="Arial" pitchFamily="34" charset="0"/>
                </a:rPr>
                <a:t>之歧視與實際上</a:t>
              </a:r>
              <a:r>
                <a:rPr lang="en-US" altLang="zh-TW" sz="1400" dirty="0">
                  <a:cs typeface="Arial" pitchFamily="34" charset="0"/>
                </a:rPr>
                <a:t>(de facto)</a:t>
              </a:r>
              <a:r>
                <a:rPr lang="zh-TW" altLang="en-US" sz="1400" dirty="0">
                  <a:cs typeface="Arial" pitchFamily="34" charset="0"/>
                </a:rPr>
                <a:t>之歧視</a:t>
              </a:r>
            </a:p>
            <a:p>
              <a:r>
                <a:rPr lang="en-US" altLang="zh-TW" sz="1400" dirty="0">
                  <a:cs typeface="Arial" pitchFamily="34" charset="0"/>
                </a:rPr>
                <a:t>•</a:t>
              </a:r>
              <a:r>
                <a:rPr lang="zh-TW" altLang="en-US" sz="1400" dirty="0">
                  <a:cs typeface="Arial" pitchFamily="34" charset="0"/>
                </a:rPr>
                <a:t>政府行為和私人行為</a:t>
              </a:r>
              <a:r>
                <a:rPr lang="en-US" altLang="zh-TW" sz="1400" dirty="0">
                  <a:cs typeface="Arial" pitchFamily="34" charset="0"/>
                </a:rPr>
                <a:t>(</a:t>
              </a:r>
              <a:r>
                <a:rPr lang="zh-TW" altLang="en-US" sz="1400" dirty="0">
                  <a:cs typeface="Arial" pitchFamily="34" charset="0"/>
                </a:rPr>
                <a:t>非政府組織、機構、個人、企業等</a:t>
              </a:r>
              <a:r>
                <a:rPr lang="en-US" altLang="zh-TW" sz="1400" dirty="0">
                  <a:cs typeface="Arial" pitchFamily="34" charset="0"/>
                </a:rPr>
                <a:t>)</a:t>
              </a:r>
              <a:endParaRPr lang="en-US" altLang="ko-KR" sz="1400" dirty="0">
                <a:cs typeface="Arial" pitchFamily="34" charset="0"/>
              </a:endParaRPr>
            </a:p>
          </p:txBody>
        </p:sp>
      </p:grpSp>
      <p:grpSp>
        <p:nvGrpSpPr>
          <p:cNvPr id="17" name="Group 37">
            <a:extLst>
              <a:ext uri="{FF2B5EF4-FFF2-40B4-BE49-F238E27FC236}">
                <a16:creationId xmlns:a16="http://schemas.microsoft.com/office/drawing/2014/main" id="{13F24325-4E78-426E-BCB5-D74585385B70}"/>
              </a:ext>
            </a:extLst>
          </p:cNvPr>
          <p:cNvGrpSpPr/>
          <p:nvPr/>
        </p:nvGrpSpPr>
        <p:grpSpPr>
          <a:xfrm>
            <a:off x="4044774" y="3390097"/>
            <a:ext cx="4896096" cy="985251"/>
            <a:chOff x="7164288" y="856926"/>
            <a:chExt cx="1439711" cy="985251"/>
          </a:xfrm>
        </p:grpSpPr>
        <p:sp>
          <p:nvSpPr>
            <p:cNvPr id="20" name="TextBox 38">
              <a:extLst>
                <a:ext uri="{FF2B5EF4-FFF2-40B4-BE49-F238E27FC236}">
                  <a16:creationId xmlns:a16="http://schemas.microsoft.com/office/drawing/2014/main" id="{6FEB2E5A-8983-4C6C-91DF-D4103CA65554}"/>
                </a:ext>
              </a:extLst>
            </p:cNvPr>
            <p:cNvSpPr txBox="1"/>
            <p:nvPr/>
          </p:nvSpPr>
          <p:spPr>
            <a:xfrm>
              <a:off x="7164288" y="856926"/>
              <a:ext cx="1439711" cy="307777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TW" altLang="en-US" sz="1400" b="1" dirty="0">
                  <a:solidFill>
                    <a:sysClr val="windowText" lastClr="000000"/>
                  </a:solidFill>
                  <a:cs typeface="Arial" pitchFamily="34" charset="0"/>
                  <a:sym typeface="Wingdings" panose="05000000000000000000" pitchFamily="2" charset="2"/>
                </a:rPr>
                <a:t>形式平等</a:t>
              </a:r>
              <a:r>
                <a:rPr lang="en-US" altLang="zh-TW" sz="1400" b="1" dirty="0">
                  <a:solidFill>
                    <a:sysClr val="windowText" lastClr="000000"/>
                  </a:solidFill>
                  <a:cs typeface="Arial" pitchFamily="34" charset="0"/>
                  <a:sym typeface="Wingdings" panose="05000000000000000000" pitchFamily="2" charset="2"/>
                </a:rPr>
                <a:t></a:t>
              </a:r>
              <a:r>
                <a:rPr lang="zh-TW" altLang="en-US" sz="1400" b="1" dirty="0">
                  <a:solidFill>
                    <a:sysClr val="windowText" lastClr="000000"/>
                  </a:solidFill>
                  <a:cs typeface="Arial" pitchFamily="34" charset="0"/>
                  <a:sym typeface="Wingdings" panose="05000000000000000000" pitchFamily="2" charset="2"/>
                </a:rPr>
                <a:t>實質平等</a:t>
              </a:r>
              <a:endParaRPr lang="ko-KR" altLang="en-US" sz="1400" b="1" dirty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  <p:sp>
          <p:nvSpPr>
            <p:cNvPr id="21" name="TextBox 39">
              <a:extLst>
                <a:ext uri="{FF2B5EF4-FFF2-40B4-BE49-F238E27FC236}">
                  <a16:creationId xmlns:a16="http://schemas.microsoft.com/office/drawing/2014/main" id="{7F461932-08B0-4590-80C0-94CBEF9C2F6F}"/>
                </a:ext>
              </a:extLst>
            </p:cNvPr>
            <p:cNvSpPr txBox="1"/>
            <p:nvPr/>
          </p:nvSpPr>
          <p:spPr>
            <a:xfrm>
              <a:off x="7164288" y="1103513"/>
              <a:ext cx="1439711" cy="738664"/>
            </a:xfrm>
            <a:prstGeom prst="rect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TW" sz="1400" dirty="0">
                  <a:cs typeface="Arial" pitchFamily="34" charset="0"/>
                </a:rPr>
                <a:t>•</a:t>
              </a:r>
              <a:r>
                <a:rPr lang="zh-TW" altLang="en-US" sz="1400" dirty="0">
                  <a:cs typeface="Arial" pitchFamily="34" charset="0"/>
                </a:rPr>
                <a:t>男女平等易流於形式平等或保護主義平等， 應加以辨識。必要時需運用矯正式平等以達成實質平等。</a:t>
              </a:r>
            </a:p>
            <a:p>
              <a:r>
                <a:rPr lang="en-US" altLang="zh-TW" sz="1400" dirty="0">
                  <a:cs typeface="Arial" pitchFamily="34" charset="0"/>
                </a:rPr>
                <a:t>• </a:t>
              </a:r>
              <a:r>
                <a:rPr lang="zh-TW" altLang="en-US" sz="1400" dirty="0">
                  <a:cs typeface="Arial" pitchFamily="34" charset="0"/>
                </a:rPr>
                <a:t>從「形式平等」到「實質平等」</a:t>
              </a:r>
              <a:endParaRPr lang="en-US" altLang="ko-KR" sz="1400" dirty="0">
                <a:cs typeface="Arial" pitchFamily="34" charset="0"/>
              </a:endParaRPr>
            </a:p>
          </p:txBody>
        </p:sp>
      </p:grpSp>
      <p:grpSp>
        <p:nvGrpSpPr>
          <p:cNvPr id="25" name="Group 37">
            <a:extLst>
              <a:ext uri="{FF2B5EF4-FFF2-40B4-BE49-F238E27FC236}">
                <a16:creationId xmlns:a16="http://schemas.microsoft.com/office/drawing/2014/main" id="{E2592334-E571-407E-8AF4-CEBE1BF3BC21}"/>
              </a:ext>
            </a:extLst>
          </p:cNvPr>
          <p:cNvGrpSpPr/>
          <p:nvPr/>
        </p:nvGrpSpPr>
        <p:grpSpPr>
          <a:xfrm>
            <a:off x="3223959" y="4997663"/>
            <a:ext cx="4896096" cy="1416138"/>
            <a:chOff x="7164288" y="856926"/>
            <a:chExt cx="1439711" cy="1416138"/>
          </a:xfrm>
        </p:grpSpPr>
        <p:sp>
          <p:nvSpPr>
            <p:cNvPr id="26" name="TextBox 38">
              <a:extLst>
                <a:ext uri="{FF2B5EF4-FFF2-40B4-BE49-F238E27FC236}">
                  <a16:creationId xmlns:a16="http://schemas.microsoft.com/office/drawing/2014/main" id="{F8F398C6-F039-4348-B8A2-5BDE52E05A3F}"/>
                </a:ext>
              </a:extLst>
            </p:cNvPr>
            <p:cNvSpPr txBox="1"/>
            <p:nvPr/>
          </p:nvSpPr>
          <p:spPr>
            <a:xfrm>
              <a:off x="7164288" y="856926"/>
              <a:ext cx="1439711" cy="307777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TW" altLang="en-US" sz="1400" b="1" dirty="0">
                  <a:solidFill>
                    <a:schemeClr val="tx1"/>
                  </a:solidFill>
                  <a:cs typeface="Arial" pitchFamily="34" charset="0"/>
                </a:rPr>
                <a:t>個人義務</a:t>
              </a:r>
              <a:r>
                <a:rPr lang="en-US" altLang="zh-TW" sz="1400" b="1" dirty="0">
                  <a:solidFill>
                    <a:schemeClr val="tx1"/>
                  </a:solidFill>
                  <a:cs typeface="Arial" pitchFamily="34" charset="0"/>
                  <a:sym typeface="Wingdings" panose="05000000000000000000" pitchFamily="2" charset="2"/>
                </a:rPr>
                <a:t></a:t>
              </a:r>
              <a:r>
                <a:rPr lang="zh-TW" altLang="en-US" sz="1400" b="1" dirty="0">
                  <a:solidFill>
                    <a:schemeClr val="tx1"/>
                  </a:solidFill>
                  <a:cs typeface="Arial" pitchFamily="34" charset="0"/>
                  <a:sym typeface="Wingdings" panose="05000000000000000000" pitchFamily="2" charset="2"/>
                </a:rPr>
                <a:t>國家義務</a:t>
              </a:r>
              <a:endParaRPr lang="ko-KR" altLang="en-US" sz="1400" b="1" dirty="0">
                <a:solidFill>
                  <a:schemeClr val="tx1"/>
                </a:solidFill>
                <a:cs typeface="Arial" pitchFamily="34" charset="0"/>
              </a:endParaRPr>
            </a:p>
          </p:txBody>
        </p:sp>
        <p:sp>
          <p:nvSpPr>
            <p:cNvPr id="27" name="TextBox 39">
              <a:extLst>
                <a:ext uri="{FF2B5EF4-FFF2-40B4-BE49-F238E27FC236}">
                  <a16:creationId xmlns:a16="http://schemas.microsoft.com/office/drawing/2014/main" id="{3938CC8A-6494-4E1B-B2D0-71F7C1CCB34F}"/>
                </a:ext>
              </a:extLst>
            </p:cNvPr>
            <p:cNvSpPr txBox="1"/>
            <p:nvPr/>
          </p:nvSpPr>
          <p:spPr>
            <a:xfrm>
              <a:off x="7164288" y="1103513"/>
              <a:ext cx="1439711" cy="1169551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TW" sz="1400" dirty="0">
                  <a:cs typeface="Arial" pitchFamily="34" charset="0"/>
                </a:rPr>
                <a:t>•</a:t>
              </a:r>
              <a:r>
                <a:rPr lang="zh-TW" altLang="en-US" sz="1400" dirty="0">
                  <a:cs typeface="Arial" pitchFamily="34" charset="0"/>
                </a:rPr>
                <a:t>尊重義務，法規或政策必須確沒有直接或間接歧視。</a:t>
              </a:r>
            </a:p>
            <a:p>
              <a:r>
                <a:rPr lang="en-US" altLang="zh-TW" sz="1400" dirty="0">
                  <a:cs typeface="Arial" pitchFamily="34" charset="0"/>
                </a:rPr>
                <a:t>•</a:t>
              </a:r>
              <a:r>
                <a:rPr lang="zh-TW" altLang="en-US" sz="1400" dirty="0">
                  <a:cs typeface="Arial" pitchFamily="34" charset="0"/>
                </a:rPr>
                <a:t>保護義務，法律要防止違法行為、提供救濟。</a:t>
              </a:r>
            </a:p>
            <a:p>
              <a:r>
                <a:rPr lang="en-US" altLang="zh-TW" sz="1400" dirty="0">
                  <a:cs typeface="Arial" pitchFamily="34" charset="0"/>
                </a:rPr>
                <a:t>•</a:t>
              </a:r>
              <a:r>
                <a:rPr lang="zh-TW" altLang="en-US" sz="1400" dirty="0">
                  <a:cs typeface="Arial" pitchFamily="34" charset="0"/>
                </a:rPr>
                <a:t>實現義務，創造有利環境，以積極的政策和有效之方案實  </a:t>
              </a:r>
              <a:endParaRPr lang="en-US" altLang="zh-TW" sz="1400" dirty="0">
                <a:cs typeface="Arial" pitchFamily="34" charset="0"/>
              </a:endParaRPr>
            </a:p>
            <a:p>
              <a:r>
                <a:rPr lang="zh-TW" altLang="en-US" sz="1400" dirty="0">
                  <a:cs typeface="Arial" pitchFamily="34" charset="0"/>
                </a:rPr>
                <a:t>                          現婦女權利，改善婦女的狀況。</a:t>
              </a:r>
              <a:endParaRPr lang="en-US" altLang="zh-TW" sz="1400" dirty="0">
                <a:cs typeface="Arial" pitchFamily="34" charset="0"/>
              </a:endParaRPr>
            </a:p>
            <a:p>
              <a:r>
                <a:rPr lang="en-US" altLang="zh-TW" sz="1400" dirty="0">
                  <a:cs typeface="Arial" pitchFamily="34" charset="0"/>
                </a:rPr>
                <a:t>•</a:t>
              </a:r>
              <a:r>
                <a:rPr lang="zh-TW" altLang="en-US" sz="1400" dirty="0">
                  <a:cs typeface="Arial" pitchFamily="34" charset="0"/>
                </a:rPr>
                <a:t>促進義務，宣傳和提倡</a:t>
              </a:r>
              <a:r>
                <a:rPr lang="en-US" altLang="zh-TW" sz="1400" dirty="0">
                  <a:cs typeface="Arial" pitchFamily="34" charset="0"/>
                </a:rPr>
                <a:t>CEDAW</a:t>
              </a:r>
              <a:r>
                <a:rPr lang="zh-TW" altLang="en-US" sz="1400" dirty="0">
                  <a:cs typeface="Arial" pitchFamily="34" charset="0"/>
                </a:rPr>
                <a:t>之原則。</a:t>
              </a:r>
              <a:endParaRPr lang="en-US" altLang="ko-KR" sz="1400" dirty="0"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620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8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8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1EEC64D1-1BC0-4E29-9A38-96C6DF1E7D07}"/>
              </a:ext>
            </a:extLst>
          </p:cNvPr>
          <p:cNvSpPr/>
          <p:nvPr/>
        </p:nvSpPr>
        <p:spPr>
          <a:xfrm>
            <a:off x="0" y="2276872"/>
            <a:ext cx="9144000" cy="2304256"/>
          </a:xfrm>
          <a:prstGeom prst="rect">
            <a:avLst/>
          </a:prstGeom>
          <a:solidFill>
            <a:schemeClr val="accent6"/>
          </a:solidFill>
          <a:ln w="76200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882B47ED-23F1-415D-80B2-3D06B700AB04}"/>
              </a:ext>
            </a:extLst>
          </p:cNvPr>
          <p:cNvSpPr txBox="1"/>
          <p:nvPr/>
        </p:nvSpPr>
        <p:spPr>
          <a:xfrm>
            <a:off x="119917" y="3013823"/>
            <a:ext cx="10212723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3300" b="1" dirty="0">
                <a:latin typeface="+mj-ea"/>
                <a:ea typeface="+mj-ea"/>
              </a:rPr>
              <a:t>貳、</a:t>
            </a:r>
            <a:r>
              <a:rPr lang="zh-TW" altLang="en-US" sz="3300" b="1" dirty="0"/>
              <a:t>台灣原住民族女性就業弱勢議題與性別分析</a:t>
            </a:r>
          </a:p>
          <a:p>
            <a:pPr lvl="0"/>
            <a:endParaRPr lang="en-US" altLang="zh-TW" sz="3300" b="1" dirty="0">
              <a:latin typeface="+mj-ea"/>
              <a:ea typeface="+mj-ea"/>
            </a:endParaRPr>
          </a:p>
          <a:p>
            <a:pPr lvl="0"/>
            <a:endParaRPr lang="en-US" altLang="zh-TW" sz="33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50438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5FE9-8813-482C-8ABA-054D6255F239}" type="slidenum">
              <a:rPr lang="zh-TW" altLang="en-US" smtClean="0"/>
              <a:t>9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E96657C-6F1B-4D27-BED6-E24D7157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638339"/>
            <a:ext cx="7524328" cy="6219661"/>
          </a:xfrm>
          <a:prstGeom prst="rect">
            <a:avLst/>
          </a:prstGeom>
        </p:spPr>
      </p:pic>
      <p:pic>
        <p:nvPicPr>
          <p:cNvPr id="5" name="Picture 2" descr="Giving Away the Theatre: 什麼樣子的玩(play)能讓孩子無限制的發展？">
            <a:extLst>
              <a:ext uri="{FF2B5EF4-FFF2-40B4-BE49-F238E27FC236}">
                <a16:creationId xmlns:a16="http://schemas.microsoft.com/office/drawing/2014/main" id="{176C76E9-F7F1-4207-B951-C33F2468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024"/>
            <a:ext cx="3499282" cy="78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9C76B8A-083E-43B6-A453-50A4BF2C44AB}"/>
              </a:ext>
            </a:extLst>
          </p:cNvPr>
          <p:cNvSpPr txBox="1"/>
          <p:nvPr/>
        </p:nvSpPr>
        <p:spPr>
          <a:xfrm>
            <a:off x="503278" y="6413698"/>
            <a:ext cx="66967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400" b="1" dirty="0">
                <a:ln w="12700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Convention on the Elimination of All Forms of Discrimination Against Women</a:t>
            </a: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BCA7037-B9A1-4028-8A5F-8809BB8F0213}"/>
              </a:ext>
            </a:extLst>
          </p:cNvPr>
          <p:cNvSpPr txBox="1">
            <a:spLocks/>
          </p:cNvSpPr>
          <p:nvPr/>
        </p:nvSpPr>
        <p:spPr>
          <a:xfrm>
            <a:off x="107504" y="6467383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3D5FE9-8813-482C-8ABA-054D6255F239}" type="slidenum">
              <a:rPr lang="zh-TW" altLang="en-US" smtClean="0">
                <a:solidFill>
                  <a:schemeClr val="tx1"/>
                </a:solidFill>
              </a:rPr>
              <a:pPr/>
              <a:t>9</a:t>
            </a:fld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B3B96F43-8867-4BE3-87C4-68ED6DA77956}"/>
              </a:ext>
            </a:extLst>
          </p:cNvPr>
          <p:cNvSpPr txBox="1"/>
          <p:nvPr/>
        </p:nvSpPr>
        <p:spPr>
          <a:xfrm>
            <a:off x="1067804" y="1059804"/>
            <a:ext cx="72728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dirty="0">
                <a:latin typeface="+mn-ea"/>
              </a:rPr>
              <a:t>貳、台灣原住民族女性就業弱勢議題與性別分析</a:t>
            </a:r>
          </a:p>
          <a:p>
            <a:endParaRPr lang="zh-TW" altLang="en-US" sz="2400" b="1" dirty="0">
              <a:latin typeface="+mn-ea"/>
            </a:endParaRPr>
          </a:p>
          <a:p>
            <a:endParaRPr lang="zh-TW" altLang="en-US" sz="2400" b="1" dirty="0">
              <a:latin typeface="+mn-ea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84637685-B618-4C78-949F-F5E9D6DC343B}"/>
              </a:ext>
            </a:extLst>
          </p:cNvPr>
          <p:cNvSpPr txBox="1"/>
          <p:nvPr/>
        </p:nvSpPr>
        <p:spPr>
          <a:xfrm>
            <a:off x="355038" y="1844824"/>
            <a:ext cx="8761360" cy="5734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ts val="4000"/>
              </a:lnSpc>
              <a:buFont typeface="Wingdings" panose="05000000000000000000" pitchFamily="2" charset="2"/>
              <a:buChar char="l"/>
            </a:pPr>
            <a:r>
              <a:rPr lang="zh-TW" altLang="en-US" sz="20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臺灣主流社會價值一直存在著以漢人為中心的價值意識型態，導致臺灣社會發展過程中，讓原住民族長期處於不利的弱勢地位。</a:t>
            </a:r>
            <a:endParaRPr lang="en-US" altLang="zh-TW" sz="20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4000"/>
              </a:lnSpc>
              <a:buFont typeface="Wingdings" panose="05000000000000000000" pitchFamily="2" charset="2"/>
              <a:buChar char="l"/>
            </a:pPr>
            <a:r>
              <a:rPr lang="zh-TW" altLang="en-US" sz="2000" dirty="0">
                <a:latin typeface="+mj-ea"/>
                <a:ea typeface="+mj-ea"/>
                <a:cs typeface="Times New Roman" panose="02020603050405020304" pitchFamily="18" charset="0"/>
              </a:rPr>
              <a:t>原住民族委員會為提升原住民族生活環境、保障原住民族權利與福祉為目標、推動原住民等各項相關措施，其中，原住民族經濟安全保障最基本的策略即是充分就業，顯見就業與勞動議題經常是政策中的焦點</a:t>
            </a:r>
            <a:r>
              <a:rPr lang="en-US" altLang="zh-TW" sz="2000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TW" altLang="en-US" sz="2000" dirty="0">
                <a:latin typeface="+mj-ea"/>
                <a:ea typeface="+mj-ea"/>
                <a:cs typeface="Times New Roman" panose="02020603050405020304" pitchFamily="18" charset="0"/>
              </a:rPr>
              <a:t>童伊廸、江孝文、王慧玲，</a:t>
            </a:r>
            <a:r>
              <a:rPr lang="en-US" altLang="zh-TW" sz="2000" dirty="0">
                <a:latin typeface="+mj-ea"/>
                <a:ea typeface="+mj-ea"/>
                <a:cs typeface="Times New Roman" panose="02020603050405020304" pitchFamily="18" charset="0"/>
              </a:rPr>
              <a:t>2020) </a:t>
            </a:r>
            <a:r>
              <a:rPr lang="zh-TW" altLang="en-US" sz="2000" dirty="0" smtClean="0"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en-US" altLang="zh-TW" sz="20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4000"/>
              </a:lnSpc>
              <a:buFont typeface="Wingdings" panose="05000000000000000000" pitchFamily="2" charset="2"/>
              <a:buChar char="l"/>
            </a:pPr>
            <a:endParaRPr lang="en-US" altLang="zh-TW" sz="20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4000"/>
              </a:lnSpc>
              <a:buFont typeface="Wingdings" panose="05000000000000000000" pitchFamily="2" charset="2"/>
              <a:buChar char="l"/>
            </a:pPr>
            <a:endParaRPr lang="en-US" altLang="zh-TW" sz="20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4000"/>
              </a:lnSpc>
              <a:buFont typeface="Wingdings" panose="05000000000000000000" pitchFamily="2" charset="2"/>
              <a:buChar char="l"/>
            </a:pPr>
            <a:endParaRPr lang="en-US" altLang="zh-TW" sz="20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4000"/>
              </a:lnSpc>
              <a:buFont typeface="Wingdings" panose="05000000000000000000" pitchFamily="2" charset="2"/>
              <a:buChar char="l"/>
            </a:pPr>
            <a:endParaRPr lang="en-US" altLang="zh-TW" sz="20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4000"/>
              </a:lnSpc>
              <a:buFont typeface="Wingdings" panose="05000000000000000000" pitchFamily="2" charset="2"/>
              <a:buChar char="l"/>
            </a:pPr>
            <a:endParaRPr lang="en-US" altLang="zh-TW" sz="20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97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3893</TotalTime>
  <Words>3997</Words>
  <Application>Microsoft Office PowerPoint</Application>
  <PresentationFormat>如螢幕大小 (4:3)</PresentationFormat>
  <Paragraphs>379</Paragraphs>
  <Slides>39</Slides>
  <Notes>37</Notes>
  <HiddenSlides>0</HiddenSlides>
  <MMClips>0</MMClips>
  <ScaleCrop>false</ScaleCrop>
  <HeadingPairs>
    <vt:vector size="6" baseType="variant">
      <vt:variant>
        <vt:lpstr>使用字型</vt:lpstr>
      </vt:variant>
      <vt:variant>
        <vt:i4>13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39</vt:i4>
      </vt:variant>
    </vt:vector>
  </HeadingPairs>
  <TitlesOfParts>
    <vt:vector size="53" baseType="lpstr">
      <vt:lpstr>HY그래픽M</vt:lpstr>
      <vt:lpstr>Malgun Gothic</vt:lpstr>
      <vt:lpstr>華康中特圓體(P)</vt:lpstr>
      <vt:lpstr>華康粗黑體(P)</vt:lpstr>
      <vt:lpstr>Microsoft JhengHei</vt:lpstr>
      <vt:lpstr>新細明體</vt:lpstr>
      <vt:lpstr>標楷體</vt:lpstr>
      <vt:lpstr>Arial</vt:lpstr>
      <vt:lpstr>Calibri</vt:lpstr>
      <vt:lpstr>Candara</vt:lpstr>
      <vt:lpstr>Times New Roman</vt:lpstr>
      <vt:lpstr>Wingdings</vt:lpstr>
      <vt:lpstr>Wingdings 2</vt:lpstr>
      <vt:lpstr>Office 佈景主題</vt:lpstr>
      <vt:lpstr>提升原住民族女性勞動參與率 CEDAW教材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ad8421</dc:creator>
  <cp:lastModifiedBy>胡蕙萱</cp:lastModifiedBy>
  <cp:revision>798</cp:revision>
  <cp:lastPrinted>2021-04-04T06:49:20Z</cp:lastPrinted>
  <dcterms:created xsi:type="dcterms:W3CDTF">2018-06-04T08:57:09Z</dcterms:created>
  <dcterms:modified xsi:type="dcterms:W3CDTF">2023-03-29T09:57:42Z</dcterms:modified>
</cp:coreProperties>
</file>